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5" r:id="rId3"/>
    <p:sldId id="257" r:id="rId4"/>
    <p:sldId id="258" r:id="rId5"/>
    <p:sldId id="259" r:id="rId6"/>
    <p:sldId id="260" r:id="rId7"/>
    <p:sldId id="262" r:id="rId8"/>
    <p:sldId id="263" r:id="rId9"/>
    <p:sldId id="264" r:id="rId10"/>
    <p:sldId id="265" r:id="rId11"/>
    <p:sldId id="266" r:id="rId12"/>
    <p:sldId id="267" r:id="rId13"/>
    <p:sldId id="268" r:id="rId14"/>
    <p:sldId id="269" r:id="rId15"/>
    <p:sldId id="297" r:id="rId16"/>
    <p:sldId id="261" r:id="rId17"/>
    <p:sldId id="271" r:id="rId18"/>
    <p:sldId id="272" r:id="rId19"/>
    <p:sldId id="273" r:id="rId20"/>
    <p:sldId id="274" r:id="rId21"/>
    <p:sldId id="275" r:id="rId22"/>
    <p:sldId id="276" r:id="rId23"/>
    <p:sldId id="277" r:id="rId24"/>
    <p:sldId id="278" r:id="rId25"/>
    <p:sldId id="280" r:id="rId26"/>
    <p:sldId id="281" r:id="rId27"/>
    <p:sldId id="282" r:id="rId28"/>
    <p:sldId id="283" r:id="rId29"/>
    <p:sldId id="285" r:id="rId30"/>
    <p:sldId id="284" r:id="rId31"/>
    <p:sldId id="286" r:id="rId32"/>
    <p:sldId id="287" r:id="rId33"/>
    <p:sldId id="288" r:id="rId34"/>
    <p:sldId id="289" r:id="rId35"/>
    <p:sldId id="290" r:id="rId36"/>
    <p:sldId id="291" r:id="rId37"/>
    <p:sldId id="292" r:id="rId38"/>
    <p:sldId id="293" r:id="rId39"/>
    <p:sldId id="299" r:id="rId40"/>
    <p:sldId id="294" r:id="rId41"/>
    <p:sldId id="301" r:id="rId42"/>
    <p:sldId id="300" r:id="rId43"/>
    <p:sldId id="303" r:id="rId44"/>
    <p:sldId id="304" r:id="rId45"/>
    <p:sldId id="305" r:id="rId46"/>
    <p:sldId id="306" r:id="rId47"/>
    <p:sldId id="302"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9" d="100"/>
          <a:sy n="79" d="100"/>
        </p:scale>
        <p:origin x="42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p:cNvSpPr>
            <a:spLocks noGrp="1"/>
          </p:cNvSpPr>
          <p:nvPr>
            <p:ph type="dt" sz="half" idx="10"/>
          </p:nvPr>
        </p:nvSpPr>
        <p:spPr/>
        <p:txBody>
          <a:bodyPr/>
          <a:lstStyle/>
          <a:p>
            <a:fld id="{94987109-911D-4729-BFBE-BCBC82E70170}" type="datetimeFigureOut">
              <a:rPr lang="en-PH" smtClean="0"/>
              <a:t>25/11/2022</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32E50A7C-AB1F-4359-B157-78FD3EC2AB67}" type="slidenum">
              <a:rPr lang="en-PH" smtClean="0"/>
              <a:t>‹#›</a:t>
            </a:fld>
            <a:endParaRPr lang="en-PH"/>
          </a:p>
        </p:txBody>
      </p:sp>
    </p:spTree>
    <p:extLst>
      <p:ext uri="{BB962C8B-B14F-4D97-AF65-F5344CB8AC3E}">
        <p14:creationId xmlns:p14="http://schemas.microsoft.com/office/powerpoint/2010/main" val="12347331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10"/>
          </p:nvPr>
        </p:nvSpPr>
        <p:spPr/>
        <p:txBody>
          <a:bodyPr/>
          <a:lstStyle/>
          <a:p>
            <a:fld id="{94987109-911D-4729-BFBE-BCBC82E70170}" type="datetimeFigureOut">
              <a:rPr lang="en-PH" smtClean="0"/>
              <a:t>25/11/2022</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32E50A7C-AB1F-4359-B157-78FD3EC2AB67}" type="slidenum">
              <a:rPr lang="en-PH" smtClean="0"/>
              <a:t>‹#›</a:t>
            </a:fld>
            <a:endParaRPr lang="en-PH"/>
          </a:p>
        </p:txBody>
      </p:sp>
    </p:spTree>
    <p:extLst>
      <p:ext uri="{BB962C8B-B14F-4D97-AF65-F5344CB8AC3E}">
        <p14:creationId xmlns:p14="http://schemas.microsoft.com/office/powerpoint/2010/main" val="3554540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10"/>
          </p:nvPr>
        </p:nvSpPr>
        <p:spPr/>
        <p:txBody>
          <a:bodyPr/>
          <a:lstStyle/>
          <a:p>
            <a:fld id="{94987109-911D-4729-BFBE-BCBC82E70170}" type="datetimeFigureOut">
              <a:rPr lang="en-PH" smtClean="0"/>
              <a:t>25/11/2022</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32E50A7C-AB1F-4359-B157-78FD3EC2AB67}" type="slidenum">
              <a:rPr lang="en-PH" smtClean="0"/>
              <a:t>‹#›</a:t>
            </a:fld>
            <a:endParaRPr lang="en-PH"/>
          </a:p>
        </p:txBody>
      </p:sp>
    </p:spTree>
    <p:extLst>
      <p:ext uri="{BB962C8B-B14F-4D97-AF65-F5344CB8AC3E}">
        <p14:creationId xmlns:p14="http://schemas.microsoft.com/office/powerpoint/2010/main" val="3841572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10"/>
          </p:nvPr>
        </p:nvSpPr>
        <p:spPr/>
        <p:txBody>
          <a:bodyPr/>
          <a:lstStyle/>
          <a:p>
            <a:fld id="{94987109-911D-4729-BFBE-BCBC82E70170}" type="datetimeFigureOut">
              <a:rPr lang="en-PH" smtClean="0"/>
              <a:t>25/11/2022</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32E50A7C-AB1F-4359-B157-78FD3EC2AB67}" type="slidenum">
              <a:rPr lang="en-PH" smtClean="0"/>
              <a:t>‹#›</a:t>
            </a:fld>
            <a:endParaRPr lang="en-PH"/>
          </a:p>
        </p:txBody>
      </p:sp>
    </p:spTree>
    <p:extLst>
      <p:ext uri="{BB962C8B-B14F-4D97-AF65-F5344CB8AC3E}">
        <p14:creationId xmlns:p14="http://schemas.microsoft.com/office/powerpoint/2010/main" val="61937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987109-911D-4729-BFBE-BCBC82E70170}" type="datetimeFigureOut">
              <a:rPr lang="en-PH" smtClean="0"/>
              <a:t>25/11/2022</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32E50A7C-AB1F-4359-B157-78FD3EC2AB67}" type="slidenum">
              <a:rPr lang="en-PH" smtClean="0"/>
              <a:t>‹#›</a:t>
            </a:fld>
            <a:endParaRPr lang="en-PH"/>
          </a:p>
        </p:txBody>
      </p:sp>
    </p:spTree>
    <p:extLst>
      <p:ext uri="{BB962C8B-B14F-4D97-AF65-F5344CB8AC3E}">
        <p14:creationId xmlns:p14="http://schemas.microsoft.com/office/powerpoint/2010/main" val="3160425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p:cNvSpPr>
            <a:spLocks noGrp="1"/>
          </p:cNvSpPr>
          <p:nvPr>
            <p:ph type="dt" sz="half" idx="10"/>
          </p:nvPr>
        </p:nvSpPr>
        <p:spPr/>
        <p:txBody>
          <a:bodyPr/>
          <a:lstStyle/>
          <a:p>
            <a:fld id="{94987109-911D-4729-BFBE-BCBC82E70170}" type="datetimeFigureOut">
              <a:rPr lang="en-PH" smtClean="0"/>
              <a:t>25/11/2022</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32E50A7C-AB1F-4359-B157-78FD3EC2AB67}" type="slidenum">
              <a:rPr lang="en-PH" smtClean="0"/>
              <a:t>‹#›</a:t>
            </a:fld>
            <a:endParaRPr lang="en-PH"/>
          </a:p>
        </p:txBody>
      </p:sp>
    </p:spTree>
    <p:extLst>
      <p:ext uri="{BB962C8B-B14F-4D97-AF65-F5344CB8AC3E}">
        <p14:creationId xmlns:p14="http://schemas.microsoft.com/office/powerpoint/2010/main" val="3393968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p:cNvSpPr>
            <a:spLocks noGrp="1"/>
          </p:cNvSpPr>
          <p:nvPr>
            <p:ph type="dt" sz="half" idx="10"/>
          </p:nvPr>
        </p:nvSpPr>
        <p:spPr/>
        <p:txBody>
          <a:bodyPr/>
          <a:lstStyle/>
          <a:p>
            <a:fld id="{94987109-911D-4729-BFBE-BCBC82E70170}" type="datetimeFigureOut">
              <a:rPr lang="en-PH" smtClean="0"/>
              <a:t>25/11/2022</a:t>
            </a:fld>
            <a:endParaRPr lang="en-PH"/>
          </a:p>
        </p:txBody>
      </p:sp>
      <p:sp>
        <p:nvSpPr>
          <p:cNvPr id="8" name="Footer Placeholder 7"/>
          <p:cNvSpPr>
            <a:spLocks noGrp="1"/>
          </p:cNvSpPr>
          <p:nvPr>
            <p:ph type="ftr" sz="quarter" idx="11"/>
          </p:nvPr>
        </p:nvSpPr>
        <p:spPr/>
        <p:txBody>
          <a:bodyPr/>
          <a:lstStyle/>
          <a:p>
            <a:endParaRPr lang="en-PH"/>
          </a:p>
        </p:txBody>
      </p:sp>
      <p:sp>
        <p:nvSpPr>
          <p:cNvPr id="9" name="Slide Number Placeholder 8"/>
          <p:cNvSpPr>
            <a:spLocks noGrp="1"/>
          </p:cNvSpPr>
          <p:nvPr>
            <p:ph type="sldNum" sz="quarter" idx="12"/>
          </p:nvPr>
        </p:nvSpPr>
        <p:spPr/>
        <p:txBody>
          <a:bodyPr/>
          <a:lstStyle/>
          <a:p>
            <a:fld id="{32E50A7C-AB1F-4359-B157-78FD3EC2AB67}" type="slidenum">
              <a:rPr lang="en-PH" smtClean="0"/>
              <a:t>‹#›</a:t>
            </a:fld>
            <a:endParaRPr lang="en-PH"/>
          </a:p>
        </p:txBody>
      </p:sp>
    </p:spTree>
    <p:extLst>
      <p:ext uri="{BB962C8B-B14F-4D97-AF65-F5344CB8AC3E}">
        <p14:creationId xmlns:p14="http://schemas.microsoft.com/office/powerpoint/2010/main" val="2478892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Date Placeholder 2"/>
          <p:cNvSpPr>
            <a:spLocks noGrp="1"/>
          </p:cNvSpPr>
          <p:nvPr>
            <p:ph type="dt" sz="half" idx="10"/>
          </p:nvPr>
        </p:nvSpPr>
        <p:spPr/>
        <p:txBody>
          <a:bodyPr/>
          <a:lstStyle/>
          <a:p>
            <a:fld id="{94987109-911D-4729-BFBE-BCBC82E70170}" type="datetimeFigureOut">
              <a:rPr lang="en-PH" smtClean="0"/>
              <a:t>25/11/2022</a:t>
            </a:fld>
            <a:endParaRPr lang="en-PH"/>
          </a:p>
        </p:txBody>
      </p:sp>
      <p:sp>
        <p:nvSpPr>
          <p:cNvPr id="4" name="Footer Placeholder 3"/>
          <p:cNvSpPr>
            <a:spLocks noGrp="1"/>
          </p:cNvSpPr>
          <p:nvPr>
            <p:ph type="ftr" sz="quarter" idx="11"/>
          </p:nvPr>
        </p:nvSpPr>
        <p:spPr/>
        <p:txBody>
          <a:bodyPr/>
          <a:lstStyle/>
          <a:p>
            <a:endParaRPr lang="en-PH"/>
          </a:p>
        </p:txBody>
      </p:sp>
      <p:sp>
        <p:nvSpPr>
          <p:cNvPr id="5" name="Slide Number Placeholder 4"/>
          <p:cNvSpPr>
            <a:spLocks noGrp="1"/>
          </p:cNvSpPr>
          <p:nvPr>
            <p:ph type="sldNum" sz="quarter" idx="12"/>
          </p:nvPr>
        </p:nvSpPr>
        <p:spPr/>
        <p:txBody>
          <a:bodyPr/>
          <a:lstStyle/>
          <a:p>
            <a:fld id="{32E50A7C-AB1F-4359-B157-78FD3EC2AB67}" type="slidenum">
              <a:rPr lang="en-PH" smtClean="0"/>
              <a:t>‹#›</a:t>
            </a:fld>
            <a:endParaRPr lang="en-PH"/>
          </a:p>
        </p:txBody>
      </p:sp>
    </p:spTree>
    <p:extLst>
      <p:ext uri="{BB962C8B-B14F-4D97-AF65-F5344CB8AC3E}">
        <p14:creationId xmlns:p14="http://schemas.microsoft.com/office/powerpoint/2010/main" val="12288067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987109-911D-4729-BFBE-BCBC82E70170}" type="datetimeFigureOut">
              <a:rPr lang="en-PH" smtClean="0"/>
              <a:t>25/11/2022</a:t>
            </a:fld>
            <a:endParaRPr lang="en-PH"/>
          </a:p>
        </p:txBody>
      </p:sp>
      <p:sp>
        <p:nvSpPr>
          <p:cNvPr id="3" name="Footer Placeholder 2"/>
          <p:cNvSpPr>
            <a:spLocks noGrp="1"/>
          </p:cNvSpPr>
          <p:nvPr>
            <p:ph type="ftr" sz="quarter" idx="11"/>
          </p:nvPr>
        </p:nvSpPr>
        <p:spPr/>
        <p:txBody>
          <a:bodyPr/>
          <a:lstStyle/>
          <a:p>
            <a:endParaRPr lang="en-PH"/>
          </a:p>
        </p:txBody>
      </p:sp>
      <p:sp>
        <p:nvSpPr>
          <p:cNvPr id="4" name="Slide Number Placeholder 3"/>
          <p:cNvSpPr>
            <a:spLocks noGrp="1"/>
          </p:cNvSpPr>
          <p:nvPr>
            <p:ph type="sldNum" sz="quarter" idx="12"/>
          </p:nvPr>
        </p:nvSpPr>
        <p:spPr/>
        <p:txBody>
          <a:bodyPr/>
          <a:lstStyle/>
          <a:p>
            <a:fld id="{32E50A7C-AB1F-4359-B157-78FD3EC2AB67}" type="slidenum">
              <a:rPr lang="en-PH" smtClean="0"/>
              <a:t>‹#›</a:t>
            </a:fld>
            <a:endParaRPr lang="en-PH"/>
          </a:p>
        </p:txBody>
      </p:sp>
    </p:spTree>
    <p:extLst>
      <p:ext uri="{BB962C8B-B14F-4D97-AF65-F5344CB8AC3E}">
        <p14:creationId xmlns:p14="http://schemas.microsoft.com/office/powerpoint/2010/main" val="1853938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987109-911D-4729-BFBE-BCBC82E70170}" type="datetimeFigureOut">
              <a:rPr lang="en-PH" smtClean="0"/>
              <a:t>25/11/2022</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32E50A7C-AB1F-4359-B157-78FD3EC2AB67}" type="slidenum">
              <a:rPr lang="en-PH" smtClean="0"/>
              <a:t>‹#›</a:t>
            </a:fld>
            <a:endParaRPr lang="en-PH"/>
          </a:p>
        </p:txBody>
      </p:sp>
    </p:spTree>
    <p:extLst>
      <p:ext uri="{BB962C8B-B14F-4D97-AF65-F5344CB8AC3E}">
        <p14:creationId xmlns:p14="http://schemas.microsoft.com/office/powerpoint/2010/main" val="2237674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987109-911D-4729-BFBE-BCBC82E70170}" type="datetimeFigureOut">
              <a:rPr lang="en-PH" smtClean="0"/>
              <a:t>25/11/2022</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32E50A7C-AB1F-4359-B157-78FD3EC2AB67}" type="slidenum">
              <a:rPr lang="en-PH" smtClean="0"/>
              <a:t>‹#›</a:t>
            </a:fld>
            <a:endParaRPr lang="en-PH"/>
          </a:p>
        </p:txBody>
      </p:sp>
    </p:spTree>
    <p:extLst>
      <p:ext uri="{BB962C8B-B14F-4D97-AF65-F5344CB8AC3E}">
        <p14:creationId xmlns:p14="http://schemas.microsoft.com/office/powerpoint/2010/main" val="13907582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987109-911D-4729-BFBE-BCBC82E70170}" type="datetimeFigureOut">
              <a:rPr lang="en-PH" smtClean="0"/>
              <a:t>25/11/2022</a:t>
            </a:fld>
            <a:endParaRPr lang="en-P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E50A7C-AB1F-4359-B157-78FD3EC2AB67}" type="slidenum">
              <a:rPr lang="en-PH" smtClean="0"/>
              <a:t>‹#›</a:t>
            </a:fld>
            <a:endParaRPr lang="en-PH"/>
          </a:p>
        </p:txBody>
      </p:sp>
    </p:spTree>
    <p:extLst>
      <p:ext uri="{BB962C8B-B14F-4D97-AF65-F5344CB8AC3E}">
        <p14:creationId xmlns:p14="http://schemas.microsoft.com/office/powerpoint/2010/main" val="42229104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els-jbs-prod-cdn.jbs.elsevierhealth.com/cms/attachment/36766d86-072a-4b0a-a406-e69ce1d18648/gr1_lrg.jpg" TargetMode="External"/><Relationship Id="rId3" Type="http://schemas.openxmlformats.org/officeDocument/2006/relationships/hyperlink" Target="https://www.mayoclinic.org/first-aid/first-aid-cuts/basics/art-20056711" TargetMode="External"/><Relationship Id="rId7" Type="http://schemas.openxmlformats.org/officeDocument/2006/relationships/hyperlink" Target="https://www.wikihow.com/images/thumb/e/e1/Treat-a-Puncture-Wound-Step-10-Version-4.jpg/aid189531-v4-728px-Treat-a-Puncture-Wound-Step-10-Version-4.jpg.webp" TargetMode="External"/><Relationship Id="rId2" Type="http://schemas.openxmlformats.org/officeDocument/2006/relationships/hyperlink" Target="https://www.youtube.com/watch?v=AhANvBB9hz0" TargetMode="External"/><Relationship Id="rId1" Type="http://schemas.openxmlformats.org/officeDocument/2006/relationships/slideLayout" Target="../slideLayouts/slideLayout2.xml"/><Relationship Id="rId6" Type="http://schemas.openxmlformats.org/officeDocument/2006/relationships/hyperlink" Target="https://www.freepik.com/premium-photo/injured-persons-finger-with-bleeding-open-cut-wound_21522096.htm" TargetMode="External"/><Relationship Id="rId5" Type="http://schemas.openxmlformats.org/officeDocument/2006/relationships/hyperlink" Target="https://galnet.fandom.com/wiki/ABRASIONS_AND_ITS_TYPES" TargetMode="External"/><Relationship Id="rId4" Type="http://schemas.openxmlformats.org/officeDocument/2006/relationships/hyperlink" Target="https://www.piedmont.org/living-better/first-aid-101-how-to-treat-a-cut" TargetMode="External"/><Relationship Id="rId9" Type="http://schemas.openxmlformats.org/officeDocument/2006/relationships/hyperlink" Target="https://www.tamingthesru.com/blog/masteringminorcare/handlaceration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s://www.aad.org/public/everyday-care/injured-skin/burns/treat-minor-burns#:~:text=Immediately%20immerse%20the%20burn%20in,these%20may%20cause%20an%20infection" TargetMode="External"/><Relationship Id="rId2" Type="http://schemas.openxmlformats.org/officeDocument/2006/relationships/hyperlink" Target="https://www.youtube.com/watch?v=XGnLkUty69g" TargetMode="External"/><Relationship Id="rId1" Type="http://schemas.openxmlformats.org/officeDocument/2006/relationships/slideLayout" Target="../slideLayouts/slideLayout4.xml"/><Relationship Id="rId5" Type="http://schemas.openxmlformats.org/officeDocument/2006/relationships/hyperlink" Target="https://www.verywellhealth.com/burn-pictures-4020409" TargetMode="External"/><Relationship Id="rId4" Type="http://schemas.openxmlformats.org/officeDocument/2006/relationships/hyperlink" Target="https://commons.wikimedia.org/wiki/File:First-degree_burn.jpg"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s://medlineplus.gov/bruises.html" TargetMode="External"/><Relationship Id="rId2" Type="http://schemas.openxmlformats.org/officeDocument/2006/relationships/hyperlink" Target="https://skinsight.com/skin-conditions/first-aid-bruises/" TargetMode="Externa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www.mayoclinic.org/first-aid/first-aid-electrical-shock/basics/art-20056695" TargetMode="External"/><Relationship Id="rId2" Type="http://schemas.openxmlformats.org/officeDocument/2006/relationships/hyperlink" Target="https://www.youtube.com/watch?v=ZY-WdRC_orU" TargetMode="External"/><Relationship Id="rId1" Type="http://schemas.openxmlformats.org/officeDocument/2006/relationships/slideLayout" Target="../slideLayouts/slideLayout4.xml"/><Relationship Id="rId4" Type="http://schemas.openxmlformats.org/officeDocument/2006/relationships/hyperlink" Target="https://www.safetyfirstaid.co.uk/electric-shock-first-aid-treatment/"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moh.gov.sa/en/HealthAwareness/EducationalContent/Firstaid/Pages/005.aspx" TargetMode="External"/><Relationship Id="rId2" Type="http://schemas.openxmlformats.org/officeDocument/2006/relationships/hyperlink" Target="https://www.youtube.com/watch?v=Zo0VK1tJHAM" TargetMode="External"/><Relationship Id="rId1" Type="http://schemas.openxmlformats.org/officeDocument/2006/relationships/slideLayout" Target="../slideLayouts/slideLayout4.xml"/><Relationship Id="rId4" Type="http://schemas.openxmlformats.org/officeDocument/2006/relationships/hyperlink" Target="https://www.mayoclinic.org/first-aid/first-aid-poisoning/basics/art-20056657"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hyperlink" Target="https://www.youtube.com/watch?v=ccr4lKZjHks" TargetMode="External"/><Relationship Id="rId2" Type="http://schemas.openxmlformats.org/officeDocument/2006/relationships/hyperlink" Target="https://medlineplus.gov/ency/article/000007.htm?fbclid=IwAR0deenHkh8rgLL_iJE1YpJy1zDQGWdF0fs1vyem7kZ4o0NLNWPmj6XkRNg"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93736E9-1AF7-D708-38EC-BD1C76400947}"/>
              </a:ext>
            </a:extLst>
          </p:cNvPr>
          <p:cNvSpPr txBox="1">
            <a:spLocks/>
          </p:cNvSpPr>
          <p:nvPr/>
        </p:nvSpPr>
        <p:spPr>
          <a:xfrm>
            <a:off x="838200" y="6699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Cuts/Abrasions</a:t>
            </a:r>
            <a:endParaRPr lang="en-PH" b="1" dirty="0"/>
          </a:p>
        </p:txBody>
      </p:sp>
      <p:pic>
        <p:nvPicPr>
          <p:cNvPr id="5" name="Picture 2" descr="Premium Photo | Injured persons finger with bleeding open cut wound">
            <a:extLst>
              <a:ext uri="{FF2B5EF4-FFF2-40B4-BE49-F238E27FC236}">
                <a16:creationId xmlns:a16="http://schemas.microsoft.com/office/drawing/2014/main" id="{C93A3590-D5C9-33D7-E339-D5EC535D6A1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20257" y="2422962"/>
            <a:ext cx="3318933" cy="22137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ABRASIONS AND ITS TYPES | Galnet Wiki | Fandom">
            <a:extLst>
              <a:ext uri="{FF2B5EF4-FFF2-40B4-BE49-F238E27FC236}">
                <a16:creationId xmlns:a16="http://schemas.microsoft.com/office/drawing/2014/main" id="{1FDD7D3C-6176-BB59-24E0-5C1FB63D1D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21881" y="2422962"/>
            <a:ext cx="3106986" cy="2213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16246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D826F32-7211-8415-DB59-9DF6732E5D20}"/>
              </a:ext>
            </a:extLst>
          </p:cNvPr>
          <p:cNvSpPr>
            <a:spLocks noGrp="1"/>
          </p:cNvSpPr>
          <p:nvPr>
            <p:ph type="title"/>
          </p:nvPr>
        </p:nvSpPr>
        <p:spPr>
          <a:xfrm>
            <a:off x="838200" y="365125"/>
            <a:ext cx="10515600" cy="1325563"/>
          </a:xfrm>
        </p:spPr>
        <p:txBody>
          <a:bodyPr/>
          <a:lstStyle/>
          <a:p>
            <a:r>
              <a:rPr lang="en-US" dirty="0"/>
              <a:t>Step 2: Clean the wound</a:t>
            </a:r>
            <a:endParaRPr lang="en-PH" dirty="0"/>
          </a:p>
        </p:txBody>
      </p:sp>
      <p:sp>
        <p:nvSpPr>
          <p:cNvPr id="5" name="Content Placeholder 2">
            <a:extLst>
              <a:ext uri="{FF2B5EF4-FFF2-40B4-BE49-F238E27FC236}">
                <a16:creationId xmlns:a16="http://schemas.microsoft.com/office/drawing/2014/main" id="{1ED16BAD-2283-4D6C-95A0-ABE59D45AF1D}"/>
              </a:ext>
            </a:extLst>
          </p:cNvPr>
          <p:cNvSpPr>
            <a:spLocks noGrp="1"/>
          </p:cNvSpPr>
          <p:nvPr>
            <p:ph sz="half" idx="1"/>
          </p:nvPr>
        </p:nvSpPr>
        <p:spPr>
          <a:xfrm>
            <a:off x="838200" y="1825625"/>
            <a:ext cx="5181600" cy="4351338"/>
          </a:xfrm>
        </p:spPr>
        <p:txBody>
          <a:bodyPr/>
          <a:lstStyle/>
          <a:p>
            <a:r>
              <a:rPr lang="en-US" dirty="0"/>
              <a:t>Rinse the wound with water. Keeping the wound under running tap water will reduce the risk of infection.</a:t>
            </a:r>
          </a:p>
          <a:p>
            <a:endParaRPr lang="en-US" dirty="0"/>
          </a:p>
          <a:p>
            <a:r>
              <a:rPr lang="en-US" dirty="0"/>
              <a:t>If water is not available, use betadine solution to clean the wound.</a:t>
            </a:r>
            <a:endParaRPr lang="en-PH" dirty="0"/>
          </a:p>
        </p:txBody>
      </p:sp>
      <p:sp>
        <p:nvSpPr>
          <p:cNvPr id="6" name="Content Placeholder 3">
            <a:extLst>
              <a:ext uri="{FF2B5EF4-FFF2-40B4-BE49-F238E27FC236}">
                <a16:creationId xmlns:a16="http://schemas.microsoft.com/office/drawing/2014/main" id="{923DC02F-233E-E0EA-00D0-7A13266A6B51}"/>
              </a:ext>
            </a:extLst>
          </p:cNvPr>
          <p:cNvSpPr txBox="1">
            <a:spLocks/>
          </p:cNvSpPr>
          <p:nvPr/>
        </p:nvSpPr>
        <p:spPr>
          <a:xfrm>
            <a:off x="6172200" y="1825625"/>
            <a:ext cx="5181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endParaRPr lang="en-PH"/>
          </a:p>
          <a:p>
            <a:endParaRPr lang="en-PH"/>
          </a:p>
          <a:p>
            <a:endParaRPr lang="en-PH"/>
          </a:p>
          <a:p>
            <a:endParaRPr lang="en-PH"/>
          </a:p>
          <a:p>
            <a:endParaRPr lang="en-PH"/>
          </a:p>
          <a:p>
            <a:pPr marL="0" indent="0" algn="ctr">
              <a:buFont typeface="Arial" panose="020B0604020202020204" pitchFamily="34" charset="0"/>
              <a:buNone/>
            </a:pPr>
            <a:r>
              <a:rPr lang="en-PH"/>
              <a:t>0:20</a:t>
            </a:r>
            <a:endParaRPr lang="en-PH" dirty="0"/>
          </a:p>
        </p:txBody>
      </p:sp>
      <p:pic>
        <p:nvPicPr>
          <p:cNvPr id="7" name="Picture 6">
            <a:extLst>
              <a:ext uri="{FF2B5EF4-FFF2-40B4-BE49-F238E27FC236}">
                <a16:creationId xmlns:a16="http://schemas.microsoft.com/office/drawing/2014/main" id="{9CDBD160-D7AE-4F94-5836-233DDC367D83}"/>
              </a:ext>
            </a:extLst>
          </p:cNvPr>
          <p:cNvPicPr>
            <a:picLocks noChangeAspect="1"/>
          </p:cNvPicPr>
          <p:nvPr/>
        </p:nvPicPr>
        <p:blipFill>
          <a:blip r:embed="rId2"/>
          <a:stretch>
            <a:fillRect/>
          </a:stretch>
        </p:blipFill>
        <p:spPr>
          <a:xfrm>
            <a:off x="6172200" y="1825625"/>
            <a:ext cx="5170589" cy="3017308"/>
          </a:xfrm>
          <a:prstGeom prst="rect">
            <a:avLst/>
          </a:prstGeom>
        </p:spPr>
      </p:pic>
    </p:spTree>
    <p:extLst>
      <p:ext uri="{BB962C8B-B14F-4D97-AF65-F5344CB8AC3E}">
        <p14:creationId xmlns:p14="http://schemas.microsoft.com/office/powerpoint/2010/main" val="9895484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Wait for the medical personnel</a:t>
            </a:r>
            <a:endParaRPr lang="en-PH" dirty="0"/>
          </a:p>
        </p:txBody>
      </p:sp>
      <p:sp>
        <p:nvSpPr>
          <p:cNvPr id="3" name="Content Placeholder 2"/>
          <p:cNvSpPr>
            <a:spLocks noGrp="1"/>
          </p:cNvSpPr>
          <p:nvPr>
            <p:ph sz="half" idx="1"/>
          </p:nvPr>
        </p:nvSpPr>
        <p:spPr/>
        <p:txBody>
          <a:bodyPr/>
          <a:lstStyle/>
          <a:p>
            <a:r>
              <a:rPr lang="en-US" b="1" dirty="0">
                <a:solidFill>
                  <a:srgbClr val="FF0000"/>
                </a:solidFill>
              </a:rPr>
              <a:t>DO NOT</a:t>
            </a:r>
            <a:r>
              <a:rPr lang="en-US" dirty="0">
                <a:solidFill>
                  <a:srgbClr val="FF0000"/>
                </a:solidFill>
              </a:rPr>
              <a:t> </a:t>
            </a:r>
            <a:r>
              <a:rPr lang="en-US" dirty="0"/>
              <a:t>cover the puncture and wait for medical personnel to arrive</a:t>
            </a:r>
          </a:p>
          <a:p>
            <a:endParaRPr lang="en-PH" dirty="0"/>
          </a:p>
        </p:txBody>
      </p:sp>
      <p:sp>
        <p:nvSpPr>
          <p:cNvPr id="6" name="Content Placeholder 5">
            <a:extLst>
              <a:ext uri="{FF2B5EF4-FFF2-40B4-BE49-F238E27FC236}">
                <a16:creationId xmlns:a16="http://schemas.microsoft.com/office/drawing/2014/main" id="{D9094D25-B228-AF2D-01EE-0DE1358148A7}"/>
              </a:ext>
            </a:extLst>
          </p:cNvPr>
          <p:cNvSpPr>
            <a:spLocks noGrp="1"/>
          </p:cNvSpPr>
          <p:nvPr>
            <p:ph sz="half" idx="2"/>
          </p:nvPr>
        </p:nvSpPr>
        <p:spPr/>
        <p:txBody>
          <a:bodyPr/>
          <a:lstStyle/>
          <a:p>
            <a:endParaRPr lang="en-PH" dirty="0"/>
          </a:p>
        </p:txBody>
      </p:sp>
    </p:spTree>
    <p:extLst>
      <p:ext uri="{BB962C8B-B14F-4D97-AF65-F5344CB8AC3E}">
        <p14:creationId xmlns:p14="http://schemas.microsoft.com/office/powerpoint/2010/main" val="500680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000" b="1" dirty="0"/>
              <a:t>LACERATION</a:t>
            </a:r>
            <a:endParaRPr lang="en-PH" sz="6000" b="1" dirty="0"/>
          </a:p>
        </p:txBody>
      </p:sp>
      <p:pic>
        <p:nvPicPr>
          <p:cNvPr id="1026" name="Picture 2" descr="Mastering Minor Care: Hand Lacerations — Taming the SR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2628" y="1690688"/>
            <a:ext cx="5326743" cy="3995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7504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8149AD5-9F32-CEEB-CE3D-DEEECB37ECCB}"/>
              </a:ext>
            </a:extLst>
          </p:cNvPr>
          <p:cNvSpPr>
            <a:spLocks noGrp="1"/>
          </p:cNvSpPr>
          <p:nvPr>
            <p:ph type="title"/>
          </p:nvPr>
        </p:nvSpPr>
        <p:spPr>
          <a:xfrm>
            <a:off x="838200" y="365125"/>
            <a:ext cx="10515600" cy="1325563"/>
          </a:xfrm>
        </p:spPr>
        <p:txBody>
          <a:bodyPr/>
          <a:lstStyle/>
          <a:p>
            <a:r>
              <a:rPr lang="en-US" dirty="0"/>
              <a:t>Step 1: Stop the bleeding</a:t>
            </a:r>
            <a:endParaRPr lang="en-PH" dirty="0"/>
          </a:p>
        </p:txBody>
      </p:sp>
      <p:sp>
        <p:nvSpPr>
          <p:cNvPr id="6" name="Content Placeholder 2">
            <a:extLst>
              <a:ext uri="{FF2B5EF4-FFF2-40B4-BE49-F238E27FC236}">
                <a16:creationId xmlns:a16="http://schemas.microsoft.com/office/drawing/2014/main" id="{39B09833-0EF3-6BE6-DEBC-E55788CC9226}"/>
              </a:ext>
            </a:extLst>
          </p:cNvPr>
          <p:cNvSpPr>
            <a:spLocks noGrp="1"/>
          </p:cNvSpPr>
          <p:nvPr>
            <p:ph sz="half" idx="1"/>
          </p:nvPr>
        </p:nvSpPr>
        <p:spPr>
          <a:xfrm>
            <a:off x="838200" y="1825625"/>
            <a:ext cx="5181600" cy="4351338"/>
          </a:xfrm>
        </p:spPr>
        <p:txBody>
          <a:bodyPr/>
          <a:lstStyle/>
          <a:p>
            <a:r>
              <a:rPr lang="en-US" dirty="0"/>
              <a:t>Apply gentle pressure with a clean bandage or cloth, and keep that part of your body elevated above the heart, if possible</a:t>
            </a:r>
          </a:p>
        </p:txBody>
      </p:sp>
      <p:sp>
        <p:nvSpPr>
          <p:cNvPr id="7" name="Content Placeholder 3">
            <a:extLst>
              <a:ext uri="{FF2B5EF4-FFF2-40B4-BE49-F238E27FC236}">
                <a16:creationId xmlns:a16="http://schemas.microsoft.com/office/drawing/2014/main" id="{5DB5440C-CA2C-D84B-1796-71AE5B587F2E}"/>
              </a:ext>
            </a:extLst>
          </p:cNvPr>
          <p:cNvSpPr txBox="1">
            <a:spLocks/>
          </p:cNvSpPr>
          <p:nvPr/>
        </p:nvSpPr>
        <p:spPr>
          <a:xfrm>
            <a:off x="6172200" y="1825625"/>
            <a:ext cx="5181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endParaRPr lang="en-PH"/>
          </a:p>
          <a:p>
            <a:endParaRPr lang="en-PH"/>
          </a:p>
          <a:p>
            <a:endParaRPr lang="en-PH"/>
          </a:p>
          <a:p>
            <a:endParaRPr lang="en-PH"/>
          </a:p>
          <a:p>
            <a:endParaRPr lang="en-PH"/>
          </a:p>
          <a:p>
            <a:pPr marL="0" indent="0" algn="ctr">
              <a:buFont typeface="Arial" panose="020B0604020202020204" pitchFamily="34" charset="0"/>
              <a:buNone/>
            </a:pPr>
            <a:r>
              <a:rPr lang="en-PH"/>
              <a:t>0:13</a:t>
            </a:r>
            <a:endParaRPr lang="en-PH" dirty="0"/>
          </a:p>
        </p:txBody>
      </p:sp>
      <p:pic>
        <p:nvPicPr>
          <p:cNvPr id="8" name="Picture 7">
            <a:extLst>
              <a:ext uri="{FF2B5EF4-FFF2-40B4-BE49-F238E27FC236}">
                <a16:creationId xmlns:a16="http://schemas.microsoft.com/office/drawing/2014/main" id="{E9E96EFF-7A3B-55E4-C522-30B0CDAB50BA}"/>
              </a:ext>
            </a:extLst>
          </p:cNvPr>
          <p:cNvPicPr>
            <a:picLocks noChangeAspect="1"/>
          </p:cNvPicPr>
          <p:nvPr/>
        </p:nvPicPr>
        <p:blipFill>
          <a:blip r:embed="rId2"/>
          <a:stretch>
            <a:fillRect/>
          </a:stretch>
        </p:blipFill>
        <p:spPr>
          <a:xfrm>
            <a:off x="6172200" y="1825625"/>
            <a:ext cx="5181600" cy="2573586"/>
          </a:xfrm>
          <a:prstGeom prst="rect">
            <a:avLst/>
          </a:prstGeom>
        </p:spPr>
      </p:pic>
    </p:spTree>
    <p:extLst>
      <p:ext uri="{BB962C8B-B14F-4D97-AF65-F5344CB8AC3E}">
        <p14:creationId xmlns:p14="http://schemas.microsoft.com/office/powerpoint/2010/main" val="2149876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D826F32-7211-8415-DB59-9DF6732E5D20}"/>
              </a:ext>
            </a:extLst>
          </p:cNvPr>
          <p:cNvSpPr>
            <a:spLocks noGrp="1"/>
          </p:cNvSpPr>
          <p:nvPr>
            <p:ph type="title"/>
          </p:nvPr>
        </p:nvSpPr>
        <p:spPr>
          <a:xfrm>
            <a:off x="838200" y="365125"/>
            <a:ext cx="10515600" cy="1325563"/>
          </a:xfrm>
        </p:spPr>
        <p:txBody>
          <a:bodyPr/>
          <a:lstStyle/>
          <a:p>
            <a:r>
              <a:rPr lang="en-US" dirty="0"/>
              <a:t>Step 2: Clean the wound</a:t>
            </a:r>
            <a:endParaRPr lang="en-PH" dirty="0"/>
          </a:p>
        </p:txBody>
      </p:sp>
      <p:sp>
        <p:nvSpPr>
          <p:cNvPr id="6" name="Content Placeholder 2">
            <a:extLst>
              <a:ext uri="{FF2B5EF4-FFF2-40B4-BE49-F238E27FC236}">
                <a16:creationId xmlns:a16="http://schemas.microsoft.com/office/drawing/2014/main" id="{1ED16BAD-2283-4D6C-95A0-ABE59D45AF1D}"/>
              </a:ext>
            </a:extLst>
          </p:cNvPr>
          <p:cNvSpPr>
            <a:spLocks noGrp="1"/>
          </p:cNvSpPr>
          <p:nvPr>
            <p:ph sz="half" idx="1"/>
          </p:nvPr>
        </p:nvSpPr>
        <p:spPr>
          <a:xfrm>
            <a:off x="838200" y="1825625"/>
            <a:ext cx="5181600" cy="4351338"/>
          </a:xfrm>
        </p:spPr>
        <p:txBody>
          <a:bodyPr/>
          <a:lstStyle/>
          <a:p>
            <a:r>
              <a:rPr lang="en-US" dirty="0"/>
              <a:t>Use betadine solution to clean the wound.</a:t>
            </a:r>
            <a:endParaRPr lang="en-PH" dirty="0"/>
          </a:p>
        </p:txBody>
      </p:sp>
      <p:sp>
        <p:nvSpPr>
          <p:cNvPr id="7" name="Content Placeholder 3">
            <a:extLst>
              <a:ext uri="{FF2B5EF4-FFF2-40B4-BE49-F238E27FC236}">
                <a16:creationId xmlns:a16="http://schemas.microsoft.com/office/drawing/2014/main" id="{923DC02F-233E-E0EA-00D0-7A13266A6B51}"/>
              </a:ext>
            </a:extLst>
          </p:cNvPr>
          <p:cNvSpPr txBox="1">
            <a:spLocks/>
          </p:cNvSpPr>
          <p:nvPr/>
        </p:nvSpPr>
        <p:spPr>
          <a:xfrm>
            <a:off x="6172200" y="1825625"/>
            <a:ext cx="5181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PH" dirty="0"/>
          </a:p>
          <a:p>
            <a:r>
              <a:rPr lang="en-PH" dirty="0"/>
              <a:t>Video for laceration only</a:t>
            </a:r>
          </a:p>
          <a:p>
            <a:endParaRPr lang="en-PH" dirty="0"/>
          </a:p>
          <a:p>
            <a:endParaRPr lang="en-PH" dirty="0"/>
          </a:p>
          <a:p>
            <a:endParaRPr lang="en-PH" dirty="0"/>
          </a:p>
          <a:p>
            <a:pPr marL="0" indent="0" algn="ctr">
              <a:buFont typeface="Arial" panose="020B0604020202020204" pitchFamily="34" charset="0"/>
              <a:buNone/>
            </a:pPr>
            <a:r>
              <a:rPr lang="en-PH" dirty="0"/>
              <a:t>0:20</a:t>
            </a:r>
          </a:p>
        </p:txBody>
      </p:sp>
    </p:spTree>
    <p:extLst>
      <p:ext uri="{BB962C8B-B14F-4D97-AF65-F5344CB8AC3E}">
        <p14:creationId xmlns:p14="http://schemas.microsoft.com/office/powerpoint/2010/main" val="3258055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88A07B-E143-9036-D1D1-54B0397DCFB7}"/>
              </a:ext>
            </a:extLst>
          </p:cNvPr>
          <p:cNvSpPr>
            <a:spLocks noGrp="1"/>
          </p:cNvSpPr>
          <p:nvPr>
            <p:ph type="title"/>
          </p:nvPr>
        </p:nvSpPr>
        <p:spPr>
          <a:xfrm>
            <a:off x="838200" y="365125"/>
            <a:ext cx="10515600" cy="1325563"/>
          </a:xfrm>
        </p:spPr>
        <p:txBody>
          <a:bodyPr/>
          <a:lstStyle/>
          <a:p>
            <a:r>
              <a:rPr lang="en-US" dirty="0"/>
              <a:t>Step 4: Cover the wound</a:t>
            </a:r>
            <a:endParaRPr lang="en-PH" dirty="0"/>
          </a:p>
        </p:txBody>
      </p:sp>
      <p:sp>
        <p:nvSpPr>
          <p:cNvPr id="5" name="Content Placeholder 2">
            <a:extLst>
              <a:ext uri="{FF2B5EF4-FFF2-40B4-BE49-F238E27FC236}">
                <a16:creationId xmlns:a16="http://schemas.microsoft.com/office/drawing/2014/main" id="{4E1B16CC-BEB2-164C-DFF5-D14FA9C41605}"/>
              </a:ext>
            </a:extLst>
          </p:cNvPr>
          <p:cNvSpPr>
            <a:spLocks noGrp="1"/>
          </p:cNvSpPr>
          <p:nvPr>
            <p:ph sz="half" idx="1"/>
          </p:nvPr>
        </p:nvSpPr>
        <p:spPr>
          <a:xfrm>
            <a:off x="838200" y="1825625"/>
            <a:ext cx="5181600" cy="4351338"/>
          </a:xfrm>
        </p:spPr>
        <p:txBody>
          <a:bodyPr/>
          <a:lstStyle/>
          <a:p>
            <a:r>
              <a:rPr lang="en-US" dirty="0"/>
              <a:t>Secure the laceration with sterile strip to bind the skin together</a:t>
            </a:r>
          </a:p>
          <a:p>
            <a:endParaRPr lang="en-US" dirty="0"/>
          </a:p>
          <a:p>
            <a:r>
              <a:rPr lang="en-US" dirty="0"/>
              <a:t>Cover with sterile gauze under pressure</a:t>
            </a:r>
          </a:p>
          <a:p>
            <a:endParaRPr lang="en-US" dirty="0"/>
          </a:p>
          <a:p>
            <a:pPr marL="0" indent="0">
              <a:buNone/>
            </a:pPr>
            <a:endParaRPr lang="en-PH" dirty="0"/>
          </a:p>
        </p:txBody>
      </p:sp>
      <p:sp>
        <p:nvSpPr>
          <p:cNvPr id="6" name="Content Placeholder 3">
            <a:extLst>
              <a:ext uri="{FF2B5EF4-FFF2-40B4-BE49-F238E27FC236}">
                <a16:creationId xmlns:a16="http://schemas.microsoft.com/office/drawing/2014/main" id="{F7189B7B-C9C7-ADD5-FA85-95EEFBDE31F9}"/>
              </a:ext>
            </a:extLst>
          </p:cNvPr>
          <p:cNvSpPr txBox="1">
            <a:spLocks/>
          </p:cNvSpPr>
          <p:nvPr/>
        </p:nvSpPr>
        <p:spPr>
          <a:xfrm>
            <a:off x="6172200" y="1825625"/>
            <a:ext cx="5181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a:p>
            <a:pPr marL="0" indent="0">
              <a:buFont typeface="Arial" panose="020B0604020202020204" pitchFamily="34" charset="0"/>
              <a:buNone/>
            </a:pPr>
            <a:endParaRPr lang="en-PH" dirty="0"/>
          </a:p>
          <a:p>
            <a:pPr marL="0" indent="0">
              <a:buFont typeface="Arial" panose="020B0604020202020204" pitchFamily="34" charset="0"/>
              <a:buNone/>
            </a:pPr>
            <a:endParaRPr lang="en-PH" dirty="0"/>
          </a:p>
          <a:p>
            <a:pPr marL="0" indent="0">
              <a:buFont typeface="Arial" panose="020B0604020202020204" pitchFamily="34" charset="0"/>
              <a:buNone/>
            </a:pPr>
            <a:endParaRPr lang="en-PH" dirty="0"/>
          </a:p>
          <a:p>
            <a:pPr marL="0" indent="0">
              <a:buFont typeface="Arial" panose="020B0604020202020204" pitchFamily="34" charset="0"/>
              <a:buNone/>
            </a:pPr>
            <a:endParaRPr lang="en-PH" dirty="0"/>
          </a:p>
          <a:p>
            <a:pPr marL="0" indent="0">
              <a:buFont typeface="Arial" panose="020B0604020202020204" pitchFamily="34" charset="0"/>
              <a:buNone/>
            </a:pPr>
            <a:endParaRPr lang="en-PH" dirty="0"/>
          </a:p>
          <a:p>
            <a:pPr marL="0" indent="0">
              <a:buFont typeface="Arial" panose="020B0604020202020204" pitchFamily="34" charset="0"/>
              <a:buNone/>
            </a:pPr>
            <a:endParaRPr lang="en-PH" dirty="0"/>
          </a:p>
          <a:p>
            <a:pPr marL="0" indent="0" algn="ctr">
              <a:buFont typeface="Arial" panose="020B0604020202020204" pitchFamily="34" charset="0"/>
              <a:buNone/>
            </a:pPr>
            <a:endParaRPr lang="en-PH" dirty="0"/>
          </a:p>
        </p:txBody>
      </p:sp>
      <p:sp>
        <p:nvSpPr>
          <p:cNvPr id="2" name="Content Placeholder 2">
            <a:extLst>
              <a:ext uri="{FF2B5EF4-FFF2-40B4-BE49-F238E27FC236}">
                <a16:creationId xmlns:a16="http://schemas.microsoft.com/office/drawing/2014/main" id="{73F0A4AF-4152-DFEE-8C58-DF623576DF88}"/>
              </a:ext>
            </a:extLst>
          </p:cNvPr>
          <p:cNvSpPr txBox="1">
            <a:spLocks/>
          </p:cNvSpPr>
          <p:nvPr/>
        </p:nvSpPr>
        <p:spPr>
          <a:xfrm>
            <a:off x="6484952" y="1825625"/>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*Video for laceration only</a:t>
            </a:r>
          </a:p>
          <a:p>
            <a:endParaRPr lang="en-US" dirty="0"/>
          </a:p>
          <a:p>
            <a:pPr marL="0" indent="0">
              <a:buFont typeface="Arial" panose="020B0604020202020204" pitchFamily="34" charset="0"/>
              <a:buNone/>
            </a:pPr>
            <a:endParaRPr lang="en-PH" dirty="0"/>
          </a:p>
        </p:txBody>
      </p:sp>
    </p:spTree>
    <p:extLst>
      <p:ext uri="{BB962C8B-B14F-4D97-AF65-F5344CB8AC3E}">
        <p14:creationId xmlns:p14="http://schemas.microsoft.com/office/powerpoint/2010/main" val="3901028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B3B329-C73C-BD64-7C2A-2461169F7931}"/>
              </a:ext>
            </a:extLst>
          </p:cNvPr>
          <p:cNvSpPr>
            <a:spLocks noGrp="1"/>
          </p:cNvSpPr>
          <p:nvPr>
            <p:ph type="title"/>
          </p:nvPr>
        </p:nvSpPr>
        <p:spPr>
          <a:xfrm>
            <a:off x="838200" y="365125"/>
            <a:ext cx="10515600" cy="1325563"/>
          </a:xfrm>
        </p:spPr>
        <p:txBody>
          <a:bodyPr/>
          <a:lstStyle/>
          <a:p>
            <a:r>
              <a:rPr lang="en-US" dirty="0"/>
              <a:t>Sources:</a:t>
            </a:r>
            <a:endParaRPr lang="en-PH" dirty="0"/>
          </a:p>
        </p:txBody>
      </p:sp>
      <p:sp>
        <p:nvSpPr>
          <p:cNvPr id="5" name="Content Placeholder 2">
            <a:extLst>
              <a:ext uri="{FF2B5EF4-FFF2-40B4-BE49-F238E27FC236}">
                <a16:creationId xmlns:a16="http://schemas.microsoft.com/office/drawing/2014/main" id="{54079FA4-AAFE-0E48-9808-A9C46B545C9B}"/>
              </a:ext>
            </a:extLst>
          </p:cNvPr>
          <p:cNvSpPr>
            <a:spLocks noGrp="1"/>
          </p:cNvSpPr>
          <p:nvPr>
            <p:ph idx="1"/>
          </p:nvPr>
        </p:nvSpPr>
        <p:spPr>
          <a:xfrm>
            <a:off x="838200" y="1825625"/>
            <a:ext cx="10515600" cy="4351338"/>
          </a:xfrm>
        </p:spPr>
        <p:txBody>
          <a:bodyPr>
            <a:normAutofit fontScale="85000" lnSpcReduction="20000"/>
          </a:bodyPr>
          <a:lstStyle/>
          <a:p>
            <a:r>
              <a:rPr lang="en-US" dirty="0"/>
              <a:t>Video source: </a:t>
            </a:r>
            <a:r>
              <a:rPr lang="en-US" dirty="0">
                <a:hlinkClick r:id="rId2"/>
              </a:rPr>
              <a:t>https://www.youtube.com/watch?v=AhANvBB9hz0</a:t>
            </a:r>
            <a:endParaRPr lang="en-US" dirty="0"/>
          </a:p>
          <a:p>
            <a:r>
              <a:rPr lang="en-US" dirty="0"/>
              <a:t>Steps source(s): </a:t>
            </a:r>
            <a:r>
              <a:rPr lang="en-US" dirty="0">
                <a:hlinkClick r:id="rId3"/>
              </a:rPr>
              <a:t>https://www.mayoclinic.org/first-aid/first-aid-cuts/basics/art-20056711</a:t>
            </a:r>
            <a:endParaRPr lang="en-US" dirty="0"/>
          </a:p>
          <a:p>
            <a:r>
              <a:rPr lang="en-US" dirty="0">
                <a:hlinkClick r:id="rId4"/>
              </a:rPr>
              <a:t>https://www.piedmont.org/living-better/first-aid-101-how-to-treat-a-cut</a:t>
            </a:r>
            <a:endParaRPr lang="en-US" dirty="0"/>
          </a:p>
          <a:p>
            <a:r>
              <a:rPr lang="en-US" dirty="0"/>
              <a:t>Image source(s): </a:t>
            </a:r>
            <a:r>
              <a:rPr lang="en-US" dirty="0">
                <a:hlinkClick r:id="rId5"/>
              </a:rPr>
              <a:t>https://galnet.fandom.com/wiki/ABRASIONS_AND_ITS_TYPES</a:t>
            </a:r>
            <a:endParaRPr lang="en-US" dirty="0"/>
          </a:p>
          <a:p>
            <a:r>
              <a:rPr lang="en-US" dirty="0">
                <a:hlinkClick r:id="rId6"/>
              </a:rPr>
              <a:t>https://www.freepik.com/premium-photo/injured-persons-finger-with-bleeding-open-cut-wound_21522096.htm</a:t>
            </a:r>
            <a:endParaRPr lang="en-US" dirty="0"/>
          </a:p>
          <a:p>
            <a:r>
              <a:rPr lang="en-US" dirty="0">
                <a:hlinkClick r:id="rId7"/>
              </a:rPr>
              <a:t>https://www.wikihow.com/images/thumb/e/e1/Treat-a-Puncture-Wound-Step-10-Version-4.jpg/aid189531-v4-728px-Treat-a-Puncture-Wound-Step-10-Version-4.jpg.webp</a:t>
            </a:r>
            <a:endParaRPr lang="en-US" dirty="0"/>
          </a:p>
          <a:p>
            <a:r>
              <a:rPr lang="en-US" dirty="0">
                <a:hlinkClick r:id="rId8"/>
              </a:rPr>
              <a:t>https://els-jbs-prod-cdn.jbs.elsevierhealth.com/cms/attachment/36766d86-072a-4b0a-a406-e69ce1d18648/gr1_lrg.jpg</a:t>
            </a:r>
            <a:endParaRPr lang="en-US" dirty="0"/>
          </a:p>
          <a:p>
            <a:pPr marL="0" indent="0">
              <a:buNone/>
            </a:pPr>
            <a:r>
              <a:rPr lang="en-US" dirty="0">
                <a:hlinkClick r:id="rId9"/>
              </a:rPr>
              <a:t>https://www.tamingthesru.com/blog/masteringminorcare/handlacerations</a:t>
            </a:r>
            <a:endParaRPr lang="en-US" dirty="0"/>
          </a:p>
          <a:p>
            <a:pPr marL="0" indent="0">
              <a:buNone/>
            </a:pPr>
            <a:endParaRPr lang="en-US" dirty="0"/>
          </a:p>
          <a:p>
            <a:endParaRPr lang="en-US" dirty="0"/>
          </a:p>
          <a:p>
            <a:endParaRPr lang="en-US" dirty="0"/>
          </a:p>
          <a:p>
            <a:endParaRPr lang="en-US" dirty="0"/>
          </a:p>
          <a:p>
            <a:endParaRPr lang="en-US" dirty="0"/>
          </a:p>
          <a:p>
            <a:endParaRPr lang="en-PH" dirty="0"/>
          </a:p>
        </p:txBody>
      </p:sp>
    </p:spTree>
    <p:extLst>
      <p:ext uri="{BB962C8B-B14F-4D97-AF65-F5344CB8AC3E}">
        <p14:creationId xmlns:p14="http://schemas.microsoft.com/office/powerpoint/2010/main" val="1565727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DD3907E-FB5D-0E0A-BE9B-2BF05CACB09C}"/>
              </a:ext>
            </a:extLst>
          </p:cNvPr>
          <p:cNvSpPr txBox="1">
            <a:spLocks/>
          </p:cNvSpPr>
          <p:nvPr/>
        </p:nvSpPr>
        <p:spPr>
          <a:xfrm>
            <a:off x="1567543" y="676729"/>
            <a:ext cx="9144000" cy="10040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t>1</a:t>
            </a:r>
            <a:r>
              <a:rPr lang="en-US" sz="6000" b="1" baseline="30000" dirty="0"/>
              <a:t>st </a:t>
            </a:r>
            <a:r>
              <a:rPr lang="en-US" sz="6000" b="1" dirty="0"/>
              <a:t>and 2</a:t>
            </a:r>
            <a:r>
              <a:rPr lang="en-US" sz="6000" b="1" baseline="30000" dirty="0"/>
              <a:t>nd</a:t>
            </a:r>
            <a:r>
              <a:rPr lang="en-US" sz="6000" b="1" dirty="0"/>
              <a:t> Degree Burns/Paso</a:t>
            </a:r>
            <a:endParaRPr lang="en-PH" sz="6000" b="1" dirty="0"/>
          </a:p>
        </p:txBody>
      </p:sp>
      <p:pic>
        <p:nvPicPr>
          <p:cNvPr id="5" name="Picture 4">
            <a:extLst>
              <a:ext uri="{FF2B5EF4-FFF2-40B4-BE49-F238E27FC236}">
                <a16:creationId xmlns:a16="http://schemas.microsoft.com/office/drawing/2014/main" id="{6293CD03-26FE-E62A-A23F-FF8847BC90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0411" y="2130338"/>
            <a:ext cx="4477265" cy="335794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E1A7273-8C06-9928-C4EB-D6ACF07328CA}"/>
              </a:ext>
            </a:extLst>
          </p:cNvPr>
          <p:cNvSpPr txBox="1"/>
          <p:nvPr/>
        </p:nvSpPr>
        <p:spPr>
          <a:xfrm>
            <a:off x="2765854" y="5813120"/>
            <a:ext cx="1606378" cy="369332"/>
          </a:xfrm>
          <a:prstGeom prst="rect">
            <a:avLst/>
          </a:prstGeom>
          <a:noFill/>
        </p:spPr>
        <p:txBody>
          <a:bodyPr wrap="square" rtlCol="0">
            <a:spAutoFit/>
          </a:bodyPr>
          <a:lstStyle/>
          <a:p>
            <a:r>
              <a:rPr lang="en-US" dirty="0"/>
              <a:t>1</a:t>
            </a:r>
            <a:r>
              <a:rPr lang="en-US" baseline="30000" dirty="0"/>
              <a:t>st</a:t>
            </a:r>
            <a:r>
              <a:rPr lang="en-US" dirty="0"/>
              <a:t> degree burn</a:t>
            </a:r>
            <a:endParaRPr lang="en-PH" dirty="0"/>
          </a:p>
        </p:txBody>
      </p:sp>
      <p:sp>
        <p:nvSpPr>
          <p:cNvPr id="7" name="TextBox 6">
            <a:extLst>
              <a:ext uri="{FF2B5EF4-FFF2-40B4-BE49-F238E27FC236}">
                <a16:creationId xmlns:a16="http://schemas.microsoft.com/office/drawing/2014/main" id="{F043C327-238C-75FC-510C-A9EA28910A3F}"/>
              </a:ext>
            </a:extLst>
          </p:cNvPr>
          <p:cNvSpPr txBox="1"/>
          <p:nvPr/>
        </p:nvSpPr>
        <p:spPr>
          <a:xfrm>
            <a:off x="8021340" y="5818564"/>
            <a:ext cx="1762896" cy="369332"/>
          </a:xfrm>
          <a:prstGeom prst="rect">
            <a:avLst/>
          </a:prstGeom>
          <a:noFill/>
        </p:spPr>
        <p:txBody>
          <a:bodyPr wrap="square" rtlCol="0">
            <a:spAutoFit/>
          </a:bodyPr>
          <a:lstStyle/>
          <a:p>
            <a:r>
              <a:rPr lang="en-US" dirty="0"/>
              <a:t>2</a:t>
            </a:r>
            <a:r>
              <a:rPr lang="en-US" baseline="30000" dirty="0"/>
              <a:t>nd</a:t>
            </a:r>
            <a:r>
              <a:rPr lang="en-US" dirty="0"/>
              <a:t>  degree burn</a:t>
            </a:r>
            <a:endParaRPr lang="en-PH" dirty="0"/>
          </a:p>
        </p:txBody>
      </p:sp>
      <p:pic>
        <p:nvPicPr>
          <p:cNvPr id="2050" name="Picture 2" descr="Burns: Pictures of types and symptom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8428" y="2135487"/>
            <a:ext cx="596872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9637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74DDEE-4963-CA7C-4B62-90E9BF4CC710}"/>
              </a:ext>
            </a:extLst>
          </p:cNvPr>
          <p:cNvSpPr>
            <a:spLocks noGrp="1"/>
          </p:cNvSpPr>
          <p:nvPr>
            <p:ph type="title"/>
          </p:nvPr>
        </p:nvSpPr>
        <p:spPr>
          <a:xfrm>
            <a:off x="838200" y="365125"/>
            <a:ext cx="10515600" cy="1325563"/>
          </a:xfrm>
        </p:spPr>
        <p:txBody>
          <a:bodyPr/>
          <a:lstStyle/>
          <a:p>
            <a:r>
              <a:rPr lang="en-US" dirty="0"/>
              <a:t>Note: Remove jewelries if present</a:t>
            </a:r>
            <a:endParaRPr lang="en-PH" dirty="0"/>
          </a:p>
        </p:txBody>
      </p:sp>
      <p:sp>
        <p:nvSpPr>
          <p:cNvPr id="6" name="Content Placeholder 2">
            <a:extLst>
              <a:ext uri="{FF2B5EF4-FFF2-40B4-BE49-F238E27FC236}">
                <a16:creationId xmlns:a16="http://schemas.microsoft.com/office/drawing/2014/main" id="{D6EF55EB-A8D3-F197-2F4C-D9CBE99E2762}"/>
              </a:ext>
            </a:extLst>
          </p:cNvPr>
          <p:cNvSpPr>
            <a:spLocks noGrp="1"/>
          </p:cNvSpPr>
          <p:nvPr>
            <p:ph sz="half" idx="1"/>
          </p:nvPr>
        </p:nvSpPr>
        <p:spPr>
          <a:xfrm>
            <a:off x="838200" y="1825625"/>
            <a:ext cx="5181600" cy="4351338"/>
          </a:xfrm>
        </p:spPr>
        <p:txBody>
          <a:bodyPr/>
          <a:lstStyle/>
          <a:p>
            <a:r>
              <a:rPr lang="en-US" dirty="0"/>
              <a:t>Take off jewelry, belts, and tight clothing. Burns can swell quickly.</a:t>
            </a:r>
            <a:endParaRPr lang="en-PH" dirty="0"/>
          </a:p>
        </p:txBody>
      </p:sp>
      <p:sp>
        <p:nvSpPr>
          <p:cNvPr id="7" name="Content Placeholder 3">
            <a:extLst>
              <a:ext uri="{FF2B5EF4-FFF2-40B4-BE49-F238E27FC236}">
                <a16:creationId xmlns:a16="http://schemas.microsoft.com/office/drawing/2014/main" id="{3BE3874A-0555-A3EA-2CE6-869D7C202D7F}"/>
              </a:ext>
            </a:extLst>
          </p:cNvPr>
          <p:cNvSpPr>
            <a:spLocks noGrp="1"/>
          </p:cNvSpPr>
          <p:nvPr>
            <p:ph sz="half" idx="2"/>
          </p:nvPr>
        </p:nvSpPr>
        <p:spPr>
          <a:xfrm>
            <a:off x="6172200" y="1825625"/>
            <a:ext cx="5181600" cy="4351338"/>
          </a:xfrm>
        </p:spPr>
        <p:txBody>
          <a:bodyPr/>
          <a:lstStyle/>
          <a:p>
            <a:pPr marL="0" indent="0">
              <a:buNone/>
            </a:pPr>
            <a:endParaRPr lang="en-US" dirty="0"/>
          </a:p>
          <a:p>
            <a:pPr marL="0" indent="0">
              <a:buNone/>
            </a:pPr>
            <a:endParaRPr lang="en-PH" dirty="0"/>
          </a:p>
          <a:p>
            <a:pPr marL="0" indent="0">
              <a:buNone/>
            </a:pPr>
            <a:endParaRPr lang="en-PH" dirty="0"/>
          </a:p>
          <a:p>
            <a:pPr marL="0" indent="0">
              <a:buNone/>
            </a:pPr>
            <a:endParaRPr lang="en-PH" dirty="0"/>
          </a:p>
          <a:p>
            <a:pPr marL="0" indent="0">
              <a:buNone/>
            </a:pPr>
            <a:endParaRPr lang="en-PH" dirty="0"/>
          </a:p>
          <a:p>
            <a:pPr marL="0" indent="0">
              <a:buNone/>
            </a:pPr>
            <a:endParaRPr lang="en-PH" dirty="0"/>
          </a:p>
          <a:p>
            <a:pPr marL="0" indent="0">
              <a:buNone/>
            </a:pPr>
            <a:endParaRPr lang="en-PH" dirty="0"/>
          </a:p>
        </p:txBody>
      </p:sp>
      <p:pic>
        <p:nvPicPr>
          <p:cNvPr id="8" name="Picture 7">
            <a:extLst>
              <a:ext uri="{FF2B5EF4-FFF2-40B4-BE49-F238E27FC236}">
                <a16:creationId xmlns:a16="http://schemas.microsoft.com/office/drawing/2014/main" id="{B71D6568-A1BC-F520-249E-5BD837AF0CD4}"/>
              </a:ext>
            </a:extLst>
          </p:cNvPr>
          <p:cNvPicPr>
            <a:picLocks noChangeAspect="1"/>
          </p:cNvPicPr>
          <p:nvPr/>
        </p:nvPicPr>
        <p:blipFill>
          <a:blip r:embed="rId2"/>
          <a:stretch>
            <a:fillRect/>
          </a:stretch>
        </p:blipFill>
        <p:spPr>
          <a:xfrm>
            <a:off x="6336414" y="1825625"/>
            <a:ext cx="4611673" cy="3204435"/>
          </a:xfrm>
          <a:prstGeom prst="rect">
            <a:avLst/>
          </a:prstGeom>
        </p:spPr>
      </p:pic>
    </p:spTree>
    <p:extLst>
      <p:ext uri="{BB962C8B-B14F-4D97-AF65-F5344CB8AC3E}">
        <p14:creationId xmlns:p14="http://schemas.microsoft.com/office/powerpoint/2010/main" val="2320714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7185A42-3292-42DA-8471-F6D4F24845F0}"/>
              </a:ext>
            </a:extLst>
          </p:cNvPr>
          <p:cNvSpPr>
            <a:spLocks noGrp="1"/>
          </p:cNvSpPr>
          <p:nvPr>
            <p:ph type="title"/>
          </p:nvPr>
        </p:nvSpPr>
        <p:spPr>
          <a:xfrm>
            <a:off x="838200" y="365125"/>
            <a:ext cx="10515600" cy="1325563"/>
          </a:xfrm>
        </p:spPr>
        <p:txBody>
          <a:bodyPr/>
          <a:lstStyle/>
          <a:p>
            <a:r>
              <a:rPr lang="en-US" dirty="0"/>
              <a:t>Step 1: Cool the burn</a:t>
            </a:r>
            <a:endParaRPr lang="en-PH" dirty="0"/>
          </a:p>
        </p:txBody>
      </p:sp>
      <p:sp>
        <p:nvSpPr>
          <p:cNvPr id="6" name="Content Placeholder 2">
            <a:extLst>
              <a:ext uri="{FF2B5EF4-FFF2-40B4-BE49-F238E27FC236}">
                <a16:creationId xmlns:a16="http://schemas.microsoft.com/office/drawing/2014/main" id="{CC78BB5B-1C9D-AC0A-0030-EE23730F30DD}"/>
              </a:ext>
            </a:extLst>
          </p:cNvPr>
          <p:cNvSpPr>
            <a:spLocks noGrp="1"/>
          </p:cNvSpPr>
          <p:nvPr>
            <p:ph sz="half" idx="1"/>
          </p:nvPr>
        </p:nvSpPr>
        <p:spPr>
          <a:xfrm>
            <a:off x="838200" y="1825625"/>
            <a:ext cx="5181600" cy="4351338"/>
          </a:xfrm>
        </p:spPr>
        <p:txBody>
          <a:bodyPr/>
          <a:lstStyle/>
          <a:p>
            <a:r>
              <a:rPr lang="en-US" dirty="0"/>
              <a:t> Hold burned skin under cool (not cold) running water </a:t>
            </a:r>
            <a:r>
              <a:rPr lang="en-US" dirty="0" smtClean="0"/>
              <a:t>until </a:t>
            </a:r>
            <a:r>
              <a:rPr lang="en-US" dirty="0"/>
              <a:t>the pain subsides.</a:t>
            </a:r>
          </a:p>
          <a:p>
            <a:r>
              <a:rPr lang="en-US" dirty="0"/>
              <a:t>Use compresses if running water isn't available.</a:t>
            </a:r>
          </a:p>
          <a:p>
            <a:r>
              <a:rPr lang="en-US" dirty="0"/>
              <a:t>DO NOT use ice or ice water</a:t>
            </a:r>
          </a:p>
          <a:p>
            <a:pPr marL="0" indent="0">
              <a:buNone/>
            </a:pPr>
            <a:endParaRPr lang="en-PH" dirty="0"/>
          </a:p>
        </p:txBody>
      </p:sp>
    </p:spTree>
    <p:extLst>
      <p:ext uri="{BB962C8B-B14F-4D97-AF65-F5344CB8AC3E}">
        <p14:creationId xmlns:p14="http://schemas.microsoft.com/office/powerpoint/2010/main" val="3252672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95C38-D82A-4647-589E-4185FDFB0E8E}"/>
              </a:ext>
            </a:extLst>
          </p:cNvPr>
          <p:cNvSpPr>
            <a:spLocks noGrp="1"/>
          </p:cNvSpPr>
          <p:nvPr>
            <p:ph type="title"/>
          </p:nvPr>
        </p:nvSpPr>
        <p:spPr/>
        <p:txBody>
          <a:bodyPr/>
          <a:lstStyle/>
          <a:p>
            <a:r>
              <a:rPr lang="en-US" dirty="0"/>
              <a:t>Step 1 </a:t>
            </a:r>
            <a:r>
              <a:rPr lang="en-US" dirty="0" err="1"/>
              <a:t>sa</a:t>
            </a:r>
            <a:r>
              <a:rPr lang="en-US" dirty="0"/>
              <a:t> lahat</a:t>
            </a:r>
            <a:endParaRPr lang="en-PH" dirty="0"/>
          </a:p>
        </p:txBody>
      </p:sp>
      <p:sp>
        <p:nvSpPr>
          <p:cNvPr id="3" name="Content Placeholder 2">
            <a:extLst>
              <a:ext uri="{FF2B5EF4-FFF2-40B4-BE49-F238E27FC236}">
                <a16:creationId xmlns:a16="http://schemas.microsoft.com/office/drawing/2014/main" id="{4D46C788-5DD2-FEEA-1907-05C227EED10D}"/>
              </a:ext>
            </a:extLst>
          </p:cNvPr>
          <p:cNvSpPr>
            <a:spLocks noGrp="1"/>
          </p:cNvSpPr>
          <p:nvPr>
            <p:ph idx="1"/>
          </p:nvPr>
        </p:nvSpPr>
        <p:spPr/>
        <p:txBody>
          <a:bodyPr/>
          <a:lstStyle/>
          <a:p>
            <a:r>
              <a:rPr lang="en-US" dirty="0" err="1" smtClean="0"/>
              <a:t>Dagdag</a:t>
            </a:r>
            <a:r>
              <a:rPr lang="en-US" dirty="0" smtClean="0"/>
              <a:t> </a:t>
            </a:r>
            <a:r>
              <a:rPr lang="en-US" dirty="0" err="1" smtClean="0"/>
              <a:t>magsuot</a:t>
            </a:r>
            <a:r>
              <a:rPr lang="en-US" dirty="0" smtClean="0"/>
              <a:t> ng BSI and PPE (mask and gloves)</a:t>
            </a:r>
          </a:p>
          <a:p>
            <a:r>
              <a:rPr lang="en-US" dirty="0" smtClean="0"/>
              <a:t>Check if the scene is safe</a:t>
            </a:r>
          </a:p>
          <a:p>
            <a:r>
              <a:rPr lang="en-US" dirty="0" smtClean="0"/>
              <a:t>Know what happened</a:t>
            </a:r>
            <a:endParaRPr lang="en-US" dirty="0" smtClean="0"/>
          </a:p>
          <a:p>
            <a:r>
              <a:rPr lang="en-US" dirty="0"/>
              <a:t>Before proceeding, place the patient in a secure position</a:t>
            </a:r>
          </a:p>
          <a:p>
            <a:r>
              <a:rPr lang="en-US" dirty="0"/>
              <a:t>Sample picture ng stable ng </a:t>
            </a:r>
            <a:r>
              <a:rPr lang="en-US" dirty="0" err="1"/>
              <a:t>pwesto</a:t>
            </a:r>
            <a:endParaRPr lang="en-US" dirty="0"/>
          </a:p>
          <a:p>
            <a:endParaRPr lang="en-PH" dirty="0"/>
          </a:p>
        </p:txBody>
      </p:sp>
    </p:spTree>
    <p:extLst>
      <p:ext uri="{BB962C8B-B14F-4D97-AF65-F5344CB8AC3E}">
        <p14:creationId xmlns:p14="http://schemas.microsoft.com/office/powerpoint/2010/main" val="28735222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5D4FD3-90F8-1FFC-4732-B210F3236F70}"/>
              </a:ext>
            </a:extLst>
          </p:cNvPr>
          <p:cNvSpPr>
            <a:spLocks noGrp="1"/>
          </p:cNvSpPr>
          <p:nvPr>
            <p:ph type="title"/>
          </p:nvPr>
        </p:nvSpPr>
        <p:spPr>
          <a:xfrm>
            <a:off x="838200" y="365125"/>
            <a:ext cx="10515600" cy="1325563"/>
          </a:xfrm>
        </p:spPr>
        <p:txBody>
          <a:bodyPr/>
          <a:lstStyle/>
          <a:p>
            <a:r>
              <a:rPr lang="en-US" dirty="0"/>
              <a:t>Step 2: </a:t>
            </a:r>
            <a:r>
              <a:rPr lang="en-US" b="1" dirty="0">
                <a:solidFill>
                  <a:srgbClr val="FF0000"/>
                </a:solidFill>
              </a:rPr>
              <a:t>Do not </a:t>
            </a:r>
            <a:r>
              <a:rPr lang="en-US" dirty="0"/>
              <a:t>apply anything (</a:t>
            </a:r>
            <a:r>
              <a:rPr lang="en-US" dirty="0" err="1"/>
              <a:t>magkaiba</a:t>
            </a:r>
            <a:r>
              <a:rPr lang="en-US" dirty="0"/>
              <a:t> for 1</a:t>
            </a:r>
            <a:r>
              <a:rPr lang="en-US" baseline="30000" dirty="0"/>
              <a:t>st</a:t>
            </a:r>
            <a:r>
              <a:rPr lang="en-US" dirty="0"/>
              <a:t> and 2</a:t>
            </a:r>
            <a:r>
              <a:rPr lang="en-US" baseline="30000" dirty="0"/>
              <a:t>nd</a:t>
            </a:r>
            <a:r>
              <a:rPr lang="en-US" dirty="0"/>
              <a:t>)</a:t>
            </a:r>
            <a:endParaRPr lang="en-PH" dirty="0"/>
          </a:p>
        </p:txBody>
      </p:sp>
      <p:sp>
        <p:nvSpPr>
          <p:cNvPr id="6" name="Content Placeholder 2">
            <a:extLst>
              <a:ext uri="{FF2B5EF4-FFF2-40B4-BE49-F238E27FC236}">
                <a16:creationId xmlns:a16="http://schemas.microsoft.com/office/drawing/2014/main" id="{E718A07F-DD46-5C53-2064-56E4217A6B3A}"/>
              </a:ext>
            </a:extLst>
          </p:cNvPr>
          <p:cNvSpPr>
            <a:spLocks noGrp="1"/>
          </p:cNvSpPr>
          <p:nvPr>
            <p:ph sz="half" idx="1"/>
          </p:nvPr>
        </p:nvSpPr>
        <p:spPr>
          <a:xfrm>
            <a:off x="838200" y="1825625"/>
            <a:ext cx="5181600" cy="4351338"/>
          </a:xfrm>
        </p:spPr>
        <p:txBody>
          <a:bodyPr/>
          <a:lstStyle/>
          <a:p>
            <a:r>
              <a:rPr lang="en-US" dirty="0"/>
              <a:t>If 1</a:t>
            </a:r>
            <a:r>
              <a:rPr lang="en-US" baseline="30000" dirty="0"/>
              <a:t>st</a:t>
            </a:r>
            <a:r>
              <a:rPr lang="en-US" dirty="0"/>
              <a:t> degree burn, apply burn </a:t>
            </a:r>
            <a:r>
              <a:rPr lang="en-US" dirty="0" smtClean="0"/>
              <a:t>ointment (please read the label for allergy precautions)</a:t>
            </a:r>
            <a:endParaRPr lang="en-US" dirty="0"/>
          </a:p>
          <a:p>
            <a:endParaRPr lang="en-US" dirty="0"/>
          </a:p>
          <a:p>
            <a:r>
              <a:rPr lang="en-US" dirty="0"/>
              <a:t>if 2</a:t>
            </a:r>
            <a:r>
              <a:rPr lang="en-US" baseline="30000" dirty="0"/>
              <a:t>nd</a:t>
            </a:r>
            <a:r>
              <a:rPr lang="en-US" dirty="0"/>
              <a:t> degree burn, do not apply anything and wait for medical personnel</a:t>
            </a:r>
            <a:endParaRPr lang="en-PH" dirty="0"/>
          </a:p>
        </p:txBody>
      </p:sp>
      <p:sp>
        <p:nvSpPr>
          <p:cNvPr id="7" name="Content Placeholder 4"/>
          <p:cNvSpPr>
            <a:spLocks noGrp="1"/>
          </p:cNvSpPr>
          <p:nvPr>
            <p:ph sz="half" idx="2"/>
          </p:nvPr>
        </p:nvSpPr>
        <p:spPr>
          <a:xfrm>
            <a:off x="6172200" y="1825625"/>
            <a:ext cx="5181600" cy="4351338"/>
          </a:xfrm>
        </p:spPr>
        <p:txBody>
          <a:bodyPr/>
          <a:lstStyle/>
          <a:p>
            <a:endParaRPr lang="en-PH" dirty="0"/>
          </a:p>
        </p:txBody>
      </p:sp>
    </p:spTree>
    <p:extLst>
      <p:ext uri="{BB962C8B-B14F-4D97-AF65-F5344CB8AC3E}">
        <p14:creationId xmlns:p14="http://schemas.microsoft.com/office/powerpoint/2010/main" val="387795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C16556F-8C5A-3295-605E-506B214BE2B4}"/>
              </a:ext>
            </a:extLst>
          </p:cNvPr>
          <p:cNvSpPr>
            <a:spLocks noGrp="1"/>
          </p:cNvSpPr>
          <p:nvPr>
            <p:ph type="title"/>
          </p:nvPr>
        </p:nvSpPr>
        <p:spPr>
          <a:xfrm>
            <a:off x="838200" y="365125"/>
            <a:ext cx="10515600" cy="1325563"/>
          </a:xfrm>
        </p:spPr>
        <p:txBody>
          <a:bodyPr/>
          <a:lstStyle/>
          <a:p>
            <a:r>
              <a:rPr lang="en-US" dirty="0"/>
              <a:t>Step 3: Dress the wound</a:t>
            </a:r>
            <a:endParaRPr lang="en-PH" dirty="0"/>
          </a:p>
        </p:txBody>
      </p:sp>
      <p:sp>
        <p:nvSpPr>
          <p:cNvPr id="6" name="Content Placeholder 2">
            <a:extLst>
              <a:ext uri="{FF2B5EF4-FFF2-40B4-BE49-F238E27FC236}">
                <a16:creationId xmlns:a16="http://schemas.microsoft.com/office/drawing/2014/main" id="{4C9985F8-6824-4633-B391-3E3CF6B2E12F}"/>
              </a:ext>
            </a:extLst>
          </p:cNvPr>
          <p:cNvSpPr>
            <a:spLocks noGrp="1"/>
          </p:cNvSpPr>
          <p:nvPr>
            <p:ph sz="half" idx="1"/>
          </p:nvPr>
        </p:nvSpPr>
        <p:spPr>
          <a:xfrm>
            <a:off x="838200" y="1825625"/>
            <a:ext cx="5181600" cy="4351338"/>
          </a:xfrm>
        </p:spPr>
        <p:txBody>
          <a:bodyPr/>
          <a:lstStyle/>
          <a:p>
            <a:r>
              <a:rPr lang="en-US" dirty="0" smtClean="0"/>
              <a:t>Loosely cover </a:t>
            </a:r>
            <a:r>
              <a:rPr lang="en-US" dirty="0"/>
              <a:t>the burn with a </a:t>
            </a:r>
            <a:r>
              <a:rPr lang="en-US" b="1" dirty="0"/>
              <a:t>nonstick, sterile bandage</a:t>
            </a:r>
            <a:r>
              <a:rPr lang="en-US" dirty="0"/>
              <a:t>. </a:t>
            </a:r>
          </a:p>
          <a:p>
            <a:r>
              <a:rPr lang="en-US" dirty="0"/>
              <a:t>If blisters form, let them heal on their own while keeping the area covered. </a:t>
            </a:r>
          </a:p>
          <a:p>
            <a:r>
              <a:rPr lang="en-US" dirty="0"/>
              <a:t>DO NOT pop the blisters.</a:t>
            </a:r>
            <a:endParaRPr lang="en-PH" dirty="0"/>
          </a:p>
        </p:txBody>
      </p:sp>
      <p:sp>
        <p:nvSpPr>
          <p:cNvPr id="7" name="Content Placeholder 3">
            <a:extLst>
              <a:ext uri="{FF2B5EF4-FFF2-40B4-BE49-F238E27FC236}">
                <a16:creationId xmlns:a16="http://schemas.microsoft.com/office/drawing/2014/main" id="{AEFE98CA-7D06-0795-B0DF-FF256DC6B998}"/>
              </a:ext>
            </a:extLst>
          </p:cNvPr>
          <p:cNvSpPr>
            <a:spLocks noGrp="1"/>
          </p:cNvSpPr>
          <p:nvPr>
            <p:ph sz="half" idx="2"/>
          </p:nvPr>
        </p:nvSpPr>
        <p:spPr>
          <a:xfrm>
            <a:off x="6172200" y="1825625"/>
            <a:ext cx="5181600" cy="4351338"/>
          </a:xfrm>
        </p:spPr>
        <p:txBody>
          <a:bodyPr/>
          <a:lstStyle/>
          <a:p>
            <a:endParaRPr lang="en-US" dirty="0"/>
          </a:p>
          <a:p>
            <a:pPr marL="0" indent="0">
              <a:buNone/>
            </a:pPr>
            <a:endParaRPr lang="en-PH" dirty="0"/>
          </a:p>
        </p:txBody>
      </p:sp>
    </p:spTree>
    <p:extLst>
      <p:ext uri="{BB962C8B-B14F-4D97-AF65-F5344CB8AC3E}">
        <p14:creationId xmlns:p14="http://schemas.microsoft.com/office/powerpoint/2010/main" val="4078247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35B2E00-638C-148A-FF03-4E4E152AEA46}"/>
              </a:ext>
            </a:extLst>
          </p:cNvPr>
          <p:cNvSpPr>
            <a:spLocks noGrp="1"/>
          </p:cNvSpPr>
          <p:nvPr>
            <p:ph type="title"/>
          </p:nvPr>
        </p:nvSpPr>
        <p:spPr>
          <a:xfrm>
            <a:off x="838200" y="365125"/>
            <a:ext cx="10515600" cy="1325563"/>
          </a:xfrm>
        </p:spPr>
        <p:txBody>
          <a:bodyPr/>
          <a:lstStyle/>
          <a:p>
            <a:r>
              <a:rPr lang="en-US" dirty="0"/>
              <a:t>sources</a:t>
            </a:r>
            <a:endParaRPr lang="en-PH" dirty="0"/>
          </a:p>
        </p:txBody>
      </p:sp>
      <p:sp>
        <p:nvSpPr>
          <p:cNvPr id="6" name="Content Placeholder 2">
            <a:extLst>
              <a:ext uri="{FF2B5EF4-FFF2-40B4-BE49-F238E27FC236}">
                <a16:creationId xmlns:a16="http://schemas.microsoft.com/office/drawing/2014/main" id="{4D50BEEB-902B-D932-2F36-53A6A5AB764E}"/>
              </a:ext>
            </a:extLst>
          </p:cNvPr>
          <p:cNvSpPr>
            <a:spLocks noGrp="1"/>
          </p:cNvSpPr>
          <p:nvPr>
            <p:ph idx="1"/>
          </p:nvPr>
        </p:nvSpPr>
        <p:spPr>
          <a:xfrm>
            <a:off x="838200" y="1825625"/>
            <a:ext cx="10515600" cy="4351338"/>
          </a:xfrm>
        </p:spPr>
        <p:txBody>
          <a:bodyPr>
            <a:normAutofit/>
          </a:bodyPr>
          <a:lstStyle/>
          <a:p>
            <a:r>
              <a:rPr lang="en-US" sz="1800" b="1" dirty="0"/>
              <a:t>Video source: </a:t>
            </a:r>
            <a:r>
              <a:rPr lang="en-US" sz="1800" dirty="0">
                <a:hlinkClick r:id="rId2"/>
              </a:rPr>
              <a:t>https://www.youtube.com/watch?v=XGnLkUty69g</a:t>
            </a:r>
            <a:endParaRPr lang="en-US" sz="1800" dirty="0"/>
          </a:p>
          <a:p>
            <a:r>
              <a:rPr lang="en-US" sz="1800" b="1" dirty="0"/>
              <a:t>Steps Source(s): </a:t>
            </a:r>
            <a:r>
              <a:rPr lang="en-US" sz="1800" dirty="0"/>
              <a:t>https://www.webmd.com/first-aid/thermal-heat-or-fire-burns-treatment#:~:text=For%20Second%2DDegree%20Burns%20(Affecting%20Top%202%20Layers%20of%20Skin),-1.&amp;text=or%2015%20minutes.-,Use%20compresses%20if%20running%20water%20isn't%20available.,ointments%2C%20which%20can%20cause%20infection.</a:t>
            </a:r>
          </a:p>
          <a:p>
            <a:r>
              <a:rPr lang="en-PH" sz="1800" dirty="0">
                <a:hlinkClick r:id="rId3"/>
              </a:rPr>
              <a:t>https://www.aad.org/public/everyday-care/injured-skin/burns/treat-minor-burns#:~:text=Immediately%20immerse%20the%20burn%20in,these%20may%20cause%20an%20infection</a:t>
            </a:r>
            <a:endParaRPr lang="en-PH" sz="1800" dirty="0"/>
          </a:p>
          <a:p>
            <a:r>
              <a:rPr lang="en-PH" sz="1800" b="1" dirty="0"/>
              <a:t>Image source(s): </a:t>
            </a:r>
            <a:r>
              <a:rPr lang="en-PH" sz="1800" dirty="0">
                <a:hlinkClick r:id="rId4"/>
              </a:rPr>
              <a:t>https://commons.wikimedia.org/wiki/File:First-degree_burn.jpg</a:t>
            </a:r>
            <a:endParaRPr lang="en-PH" sz="1800" dirty="0"/>
          </a:p>
          <a:p>
            <a:r>
              <a:rPr lang="en-PH" sz="1800" dirty="0">
                <a:hlinkClick r:id="rId5"/>
              </a:rPr>
              <a:t>https://www.verywellhealth.com/burn-pictures-4020409</a:t>
            </a:r>
            <a:r>
              <a:rPr lang="en-PH" sz="1800" dirty="0"/>
              <a:t> </a:t>
            </a:r>
          </a:p>
          <a:p>
            <a:endParaRPr lang="en-PH" sz="1800" dirty="0"/>
          </a:p>
        </p:txBody>
      </p:sp>
    </p:spTree>
    <p:extLst>
      <p:ext uri="{BB962C8B-B14F-4D97-AF65-F5344CB8AC3E}">
        <p14:creationId xmlns:p14="http://schemas.microsoft.com/office/powerpoint/2010/main" val="3866224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C6F5A48-6DA1-1ECA-E499-D4B1DC9F6AE0}"/>
              </a:ext>
            </a:extLst>
          </p:cNvPr>
          <p:cNvSpPr txBox="1">
            <a:spLocks/>
          </p:cNvSpPr>
          <p:nvPr/>
        </p:nvSpPr>
        <p:spPr>
          <a:xfrm>
            <a:off x="1524000" y="188682"/>
            <a:ext cx="9144000" cy="14017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t>Bruises</a:t>
            </a:r>
            <a:endParaRPr lang="en-PH" sz="6000" b="1" dirty="0"/>
          </a:p>
        </p:txBody>
      </p:sp>
      <p:sp>
        <p:nvSpPr>
          <p:cNvPr id="6" name="TextBox 5">
            <a:extLst>
              <a:ext uri="{FF2B5EF4-FFF2-40B4-BE49-F238E27FC236}">
                <a16:creationId xmlns:a16="http://schemas.microsoft.com/office/drawing/2014/main" id="{76ED0330-95D0-73BD-68F6-32711D7C2CAE}"/>
              </a:ext>
            </a:extLst>
          </p:cNvPr>
          <p:cNvSpPr txBox="1"/>
          <p:nvPr/>
        </p:nvSpPr>
        <p:spPr>
          <a:xfrm>
            <a:off x="2954867" y="5800650"/>
            <a:ext cx="6096000" cy="646331"/>
          </a:xfrm>
          <a:prstGeom prst="rect">
            <a:avLst/>
          </a:prstGeom>
          <a:noFill/>
        </p:spPr>
        <p:txBody>
          <a:bodyPr wrap="square">
            <a:spAutoFit/>
          </a:bodyPr>
          <a:lstStyle/>
          <a:p>
            <a:pPr algn="ctr"/>
            <a:r>
              <a:rPr lang="en-PH" dirty="0"/>
              <a:t>https://www.medicalnewstoday.com/articles/320090#arnica-montana</a:t>
            </a:r>
          </a:p>
        </p:txBody>
      </p:sp>
      <p:pic>
        <p:nvPicPr>
          <p:cNvPr id="7" name="Picture 6">
            <a:extLst>
              <a:ext uri="{FF2B5EF4-FFF2-40B4-BE49-F238E27FC236}">
                <a16:creationId xmlns:a16="http://schemas.microsoft.com/office/drawing/2014/main" id="{6BAF2061-50DE-88EA-731B-46210AC24710}"/>
              </a:ext>
            </a:extLst>
          </p:cNvPr>
          <p:cNvPicPr>
            <a:picLocks noChangeAspect="1"/>
          </p:cNvPicPr>
          <p:nvPr/>
        </p:nvPicPr>
        <p:blipFill>
          <a:blip r:embed="rId2"/>
          <a:stretch>
            <a:fillRect/>
          </a:stretch>
        </p:blipFill>
        <p:spPr>
          <a:xfrm>
            <a:off x="3321065" y="1832195"/>
            <a:ext cx="5363603" cy="3570974"/>
          </a:xfrm>
          <a:prstGeom prst="rect">
            <a:avLst/>
          </a:prstGeom>
        </p:spPr>
      </p:pic>
    </p:spTree>
    <p:extLst>
      <p:ext uri="{BB962C8B-B14F-4D97-AF65-F5344CB8AC3E}">
        <p14:creationId xmlns:p14="http://schemas.microsoft.com/office/powerpoint/2010/main" val="3369413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E95F978-ADD5-D6D0-12D8-0BA7D0B5B206}"/>
              </a:ext>
            </a:extLst>
          </p:cNvPr>
          <p:cNvSpPr>
            <a:spLocks noGrp="1"/>
          </p:cNvSpPr>
          <p:nvPr>
            <p:ph type="title"/>
          </p:nvPr>
        </p:nvSpPr>
        <p:spPr>
          <a:xfrm>
            <a:off x="838200" y="365125"/>
            <a:ext cx="10515600" cy="1325563"/>
          </a:xfrm>
        </p:spPr>
        <p:txBody>
          <a:bodyPr/>
          <a:lstStyle/>
          <a:p>
            <a:r>
              <a:rPr lang="en-US" dirty="0"/>
              <a:t>Step 1: Cold compress</a:t>
            </a:r>
            <a:endParaRPr lang="en-PH" dirty="0"/>
          </a:p>
        </p:txBody>
      </p:sp>
      <p:sp>
        <p:nvSpPr>
          <p:cNvPr id="6" name="Content Placeholder 2">
            <a:extLst>
              <a:ext uri="{FF2B5EF4-FFF2-40B4-BE49-F238E27FC236}">
                <a16:creationId xmlns:a16="http://schemas.microsoft.com/office/drawing/2014/main" id="{3B7ED2D5-F8D1-8AB7-BD56-EEF8EBB3A2AB}"/>
              </a:ext>
            </a:extLst>
          </p:cNvPr>
          <p:cNvSpPr>
            <a:spLocks noGrp="1"/>
          </p:cNvSpPr>
          <p:nvPr>
            <p:ph sz="half" idx="1"/>
          </p:nvPr>
        </p:nvSpPr>
        <p:spPr>
          <a:xfrm>
            <a:off x="838200" y="1825625"/>
            <a:ext cx="5181600" cy="4351338"/>
          </a:xfrm>
        </p:spPr>
        <p:txBody>
          <a:bodyPr/>
          <a:lstStyle/>
          <a:p>
            <a:r>
              <a:rPr lang="en-US" dirty="0"/>
              <a:t>Dab a cold compress to the affected area to reduce the swelling for 10-15 </a:t>
            </a:r>
            <a:r>
              <a:rPr lang="en-US" dirty="0" smtClean="0"/>
              <a:t>minutes*.</a:t>
            </a:r>
            <a:endParaRPr lang="en-US" dirty="0"/>
          </a:p>
          <a:p>
            <a:r>
              <a:rPr lang="en-US" dirty="0"/>
              <a:t>DO NOT put ice directly on the </a:t>
            </a:r>
            <a:r>
              <a:rPr lang="en-US" dirty="0" smtClean="0"/>
              <a:t>skin</a:t>
            </a:r>
          </a:p>
          <a:p>
            <a:endParaRPr lang="en-PH" dirty="0"/>
          </a:p>
        </p:txBody>
      </p:sp>
      <p:sp>
        <p:nvSpPr>
          <p:cNvPr id="7" name="Content Placeholder 3">
            <a:extLst>
              <a:ext uri="{FF2B5EF4-FFF2-40B4-BE49-F238E27FC236}">
                <a16:creationId xmlns:a16="http://schemas.microsoft.com/office/drawing/2014/main" id="{3ED1E19A-1B04-06FD-D8D2-4AB127218056}"/>
              </a:ext>
            </a:extLst>
          </p:cNvPr>
          <p:cNvSpPr>
            <a:spLocks noGrp="1"/>
          </p:cNvSpPr>
          <p:nvPr>
            <p:ph sz="half" idx="2"/>
          </p:nvPr>
        </p:nvSpPr>
        <p:spPr>
          <a:xfrm>
            <a:off x="6172200" y="1825625"/>
            <a:ext cx="5181600" cy="4351338"/>
          </a:xfrm>
        </p:spPr>
        <p:txBody>
          <a:bodyPr/>
          <a:lstStyle/>
          <a:p>
            <a:endParaRPr lang="en-US" dirty="0"/>
          </a:p>
          <a:p>
            <a:endParaRPr lang="en-PH" dirty="0"/>
          </a:p>
          <a:p>
            <a:r>
              <a:rPr lang="en-PH" dirty="0"/>
              <a:t>No video found (Kaya naman </a:t>
            </a:r>
            <a:r>
              <a:rPr lang="en-PH" dirty="0" err="1"/>
              <a:t>naten</a:t>
            </a:r>
            <a:r>
              <a:rPr lang="en-PH" dirty="0"/>
              <a:t> to </a:t>
            </a:r>
            <a:r>
              <a:rPr lang="en-PH" dirty="0" err="1"/>
              <a:t>gawin</a:t>
            </a:r>
            <a:r>
              <a:rPr lang="en-PH" dirty="0"/>
              <a:t>)</a:t>
            </a:r>
          </a:p>
          <a:p>
            <a:endParaRPr lang="en-PH" dirty="0"/>
          </a:p>
          <a:p>
            <a:endParaRPr lang="en-PH" dirty="0"/>
          </a:p>
          <a:p>
            <a:endParaRPr lang="en-PH" dirty="0"/>
          </a:p>
          <a:p>
            <a:pPr algn="ctr"/>
            <a:endParaRPr lang="en-PH" dirty="0"/>
          </a:p>
          <a:p>
            <a:pPr marL="0" indent="0" algn="ctr">
              <a:buNone/>
            </a:pPr>
            <a:endParaRPr lang="en-PH" dirty="0"/>
          </a:p>
        </p:txBody>
      </p:sp>
    </p:spTree>
    <p:extLst>
      <p:ext uri="{BB962C8B-B14F-4D97-AF65-F5344CB8AC3E}">
        <p14:creationId xmlns:p14="http://schemas.microsoft.com/office/powerpoint/2010/main" val="2209107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BF6E84-F8A5-CDBD-9D73-E894192D862C}"/>
              </a:ext>
            </a:extLst>
          </p:cNvPr>
          <p:cNvSpPr>
            <a:spLocks noGrp="1"/>
          </p:cNvSpPr>
          <p:nvPr>
            <p:ph type="title"/>
          </p:nvPr>
        </p:nvSpPr>
        <p:spPr>
          <a:xfrm>
            <a:off x="838200" y="365125"/>
            <a:ext cx="10515600" cy="1325563"/>
          </a:xfrm>
        </p:spPr>
        <p:txBody>
          <a:bodyPr/>
          <a:lstStyle/>
          <a:p>
            <a:r>
              <a:rPr lang="en-US" dirty="0"/>
              <a:t>Sources</a:t>
            </a:r>
            <a:endParaRPr lang="en-PH" dirty="0"/>
          </a:p>
        </p:txBody>
      </p:sp>
      <p:sp>
        <p:nvSpPr>
          <p:cNvPr id="6" name="Content Placeholder 2">
            <a:extLst>
              <a:ext uri="{FF2B5EF4-FFF2-40B4-BE49-F238E27FC236}">
                <a16:creationId xmlns:a16="http://schemas.microsoft.com/office/drawing/2014/main" id="{C1B11554-3476-55A6-5F8A-9C833F811D90}"/>
              </a:ext>
            </a:extLst>
          </p:cNvPr>
          <p:cNvSpPr>
            <a:spLocks noGrp="1"/>
          </p:cNvSpPr>
          <p:nvPr>
            <p:ph idx="1"/>
          </p:nvPr>
        </p:nvSpPr>
        <p:spPr>
          <a:xfrm>
            <a:off x="838200" y="1825625"/>
            <a:ext cx="10515600" cy="4351338"/>
          </a:xfrm>
        </p:spPr>
        <p:txBody>
          <a:bodyPr/>
          <a:lstStyle/>
          <a:p>
            <a:r>
              <a:rPr lang="en-US" dirty="0"/>
              <a:t>Step sources: </a:t>
            </a:r>
            <a:r>
              <a:rPr lang="en-US" dirty="0">
                <a:hlinkClick r:id="rId2"/>
              </a:rPr>
              <a:t>https://skinsight.com/skin-conditions/first-aid-bruises/</a:t>
            </a:r>
            <a:endParaRPr lang="en-US" b="1" dirty="0"/>
          </a:p>
          <a:p>
            <a:r>
              <a:rPr lang="en-PH" dirty="0"/>
              <a:t>Image source: </a:t>
            </a:r>
            <a:r>
              <a:rPr lang="en-PH" dirty="0">
                <a:hlinkClick r:id="rId3"/>
              </a:rPr>
              <a:t>https://medlineplus.gov/bruises.html</a:t>
            </a:r>
            <a:endParaRPr lang="en-PH" dirty="0"/>
          </a:p>
          <a:p>
            <a:endParaRPr lang="en-PH" dirty="0"/>
          </a:p>
        </p:txBody>
      </p:sp>
    </p:spTree>
    <p:extLst>
      <p:ext uri="{BB962C8B-B14F-4D97-AF65-F5344CB8AC3E}">
        <p14:creationId xmlns:p14="http://schemas.microsoft.com/office/powerpoint/2010/main" val="2350866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38200" y="365125"/>
            <a:ext cx="10515600" cy="1325563"/>
          </a:xfrm>
        </p:spPr>
        <p:txBody>
          <a:bodyPr>
            <a:normAutofit/>
          </a:bodyPr>
          <a:lstStyle/>
          <a:p>
            <a:pPr algn="ctr"/>
            <a:r>
              <a:rPr lang="en-US" sz="6000" b="1" dirty="0"/>
              <a:t>Electric Shock (</a:t>
            </a:r>
            <a:r>
              <a:rPr lang="en-US" sz="6000" b="1" dirty="0" err="1"/>
              <a:t>Nakuryente</a:t>
            </a:r>
            <a:r>
              <a:rPr lang="en-US" sz="6000" b="1" dirty="0"/>
              <a:t>)</a:t>
            </a:r>
            <a:endParaRPr lang="en-PH" sz="6000" b="1" dirty="0"/>
          </a:p>
        </p:txBody>
      </p:sp>
      <p:pic>
        <p:nvPicPr>
          <p:cNvPr id="6" name="Picture 4" descr="First aid in case of electrocution: How to react correctly! - Taris"/>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779597" y="1690688"/>
            <a:ext cx="6632806" cy="442532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0CEEA6B7-7415-DC7B-A7A4-B50837ACE2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9945" y="1815502"/>
            <a:ext cx="4792110" cy="4175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003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38200" y="365125"/>
            <a:ext cx="10515600" cy="1325563"/>
          </a:xfrm>
        </p:spPr>
        <p:txBody>
          <a:bodyPr/>
          <a:lstStyle/>
          <a:p>
            <a:r>
              <a:rPr lang="en-PH" b="1" dirty="0"/>
              <a:t>Caution</a:t>
            </a:r>
            <a:endParaRPr lang="en-PH" dirty="0"/>
          </a:p>
        </p:txBody>
      </p:sp>
      <p:sp>
        <p:nvSpPr>
          <p:cNvPr id="6" name="Content Placeholder 2"/>
          <p:cNvSpPr>
            <a:spLocks noGrp="1"/>
          </p:cNvSpPr>
          <p:nvPr>
            <p:ph idx="1"/>
          </p:nvPr>
        </p:nvSpPr>
        <p:spPr>
          <a:xfrm>
            <a:off x="838200" y="1825625"/>
            <a:ext cx="10515600" cy="4351338"/>
          </a:xfrm>
        </p:spPr>
        <p:txBody>
          <a:bodyPr/>
          <a:lstStyle/>
          <a:p>
            <a:r>
              <a:rPr lang="en-US" dirty="0" smtClean="0"/>
              <a:t>Do not go near </a:t>
            </a:r>
            <a:r>
              <a:rPr lang="en-US" dirty="0"/>
              <a:t>an injured person who is still in contact with an electrical current.</a:t>
            </a:r>
          </a:p>
          <a:p>
            <a:r>
              <a:rPr lang="en-US" dirty="0"/>
              <a:t>Don't move a person with an electrical injury unless there is immediate danger.</a:t>
            </a:r>
          </a:p>
        </p:txBody>
      </p:sp>
    </p:spTree>
    <p:extLst>
      <p:ext uri="{BB962C8B-B14F-4D97-AF65-F5344CB8AC3E}">
        <p14:creationId xmlns:p14="http://schemas.microsoft.com/office/powerpoint/2010/main" val="204093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38200" y="365125"/>
            <a:ext cx="10515600" cy="1325563"/>
          </a:xfrm>
        </p:spPr>
        <p:txBody>
          <a:bodyPr/>
          <a:lstStyle/>
          <a:p>
            <a:r>
              <a:rPr lang="en-US" b="1" dirty="0"/>
              <a:t>When to seek emergency care</a:t>
            </a:r>
            <a:endParaRPr lang="en-PH" dirty="0"/>
          </a:p>
        </p:txBody>
      </p:sp>
      <p:sp>
        <p:nvSpPr>
          <p:cNvPr id="6" name="Content Placeholder 2"/>
          <p:cNvSpPr>
            <a:spLocks noGrp="1"/>
          </p:cNvSpPr>
          <p:nvPr>
            <p:ph idx="1"/>
          </p:nvPr>
        </p:nvSpPr>
        <p:spPr>
          <a:xfrm>
            <a:off x="838200" y="1825625"/>
            <a:ext cx="10515600" cy="4351338"/>
          </a:xfrm>
        </p:spPr>
        <p:txBody>
          <a:bodyPr>
            <a:normAutofit/>
          </a:bodyPr>
          <a:lstStyle/>
          <a:p>
            <a:pPr marL="0" indent="0">
              <a:buNone/>
            </a:pPr>
            <a:r>
              <a:rPr lang="en-US" dirty="0"/>
              <a:t>Call the clinic or your local emergency number if the injured person experiences:</a:t>
            </a:r>
          </a:p>
          <a:p>
            <a:r>
              <a:rPr lang="en-US" dirty="0"/>
              <a:t>Severe burns (if a large part of the body is affected)</a:t>
            </a:r>
          </a:p>
          <a:p>
            <a:r>
              <a:rPr lang="en-US" dirty="0"/>
              <a:t>Difficulty breathing</a:t>
            </a:r>
          </a:p>
          <a:p>
            <a:r>
              <a:rPr lang="en-US" dirty="0"/>
              <a:t>Muscle pain and contractions</a:t>
            </a:r>
          </a:p>
          <a:p>
            <a:r>
              <a:rPr lang="en-US" dirty="0"/>
              <a:t>Uncontrollable movement</a:t>
            </a:r>
          </a:p>
          <a:p>
            <a:r>
              <a:rPr lang="en-US" dirty="0"/>
              <a:t>unconscious</a:t>
            </a:r>
          </a:p>
          <a:p>
            <a:pPr marL="0" indent="0">
              <a:buNone/>
            </a:pPr>
            <a:endParaRPr lang="en-PH" dirty="0"/>
          </a:p>
        </p:txBody>
      </p:sp>
    </p:spTree>
    <p:extLst>
      <p:ext uri="{BB962C8B-B14F-4D97-AF65-F5344CB8AC3E}">
        <p14:creationId xmlns:p14="http://schemas.microsoft.com/office/powerpoint/2010/main" val="6375498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492" y="291973"/>
            <a:ext cx="11024616" cy="1325563"/>
          </a:xfrm>
        </p:spPr>
        <p:txBody>
          <a:bodyPr>
            <a:normAutofit fontScale="90000"/>
          </a:bodyPr>
          <a:lstStyle/>
          <a:p>
            <a:r>
              <a:rPr lang="en-PH" dirty="0"/>
              <a:t>Steps while waiting for medical help</a:t>
            </a:r>
            <a:br>
              <a:rPr lang="en-PH" dirty="0"/>
            </a:br>
            <a:r>
              <a:rPr lang="en-PH" dirty="0"/>
              <a:t>STEP 1: </a:t>
            </a:r>
            <a:r>
              <a:rPr lang="en-US" b="1" dirty="0"/>
              <a:t>Separate the Person From the Current Source</a:t>
            </a:r>
            <a:endParaRPr lang="en-PH" dirty="0"/>
          </a:p>
        </p:txBody>
      </p:sp>
      <p:sp>
        <p:nvSpPr>
          <p:cNvPr id="3" name="Content Placeholder 2"/>
          <p:cNvSpPr>
            <a:spLocks noGrp="1"/>
          </p:cNvSpPr>
          <p:nvPr>
            <p:ph sz="half" idx="1"/>
          </p:nvPr>
        </p:nvSpPr>
        <p:spPr/>
        <p:txBody>
          <a:bodyPr/>
          <a:lstStyle/>
          <a:p>
            <a:pPr marL="0" indent="0">
              <a:buNone/>
            </a:pPr>
            <a:r>
              <a:rPr lang="en-US" dirty="0"/>
              <a:t>To turn off power:</a:t>
            </a:r>
          </a:p>
          <a:p>
            <a:r>
              <a:rPr lang="en-US" dirty="0"/>
              <a:t>Unplug an appliance if the plug is undamaged or shut off power via the circuit breaker, fuse box, or outside switch.</a:t>
            </a:r>
          </a:p>
          <a:p>
            <a:endParaRPr lang="en-PH" dirty="0"/>
          </a:p>
        </p:txBody>
      </p:sp>
      <p:sp>
        <p:nvSpPr>
          <p:cNvPr id="4" name="Content Placeholder 3"/>
          <p:cNvSpPr>
            <a:spLocks noGrp="1"/>
          </p:cNvSpPr>
          <p:nvPr>
            <p:ph sz="half" idx="2"/>
          </p:nvPr>
        </p:nvSpPr>
        <p:spPr/>
        <p:txBody>
          <a:bodyPr/>
          <a:lstStyle/>
          <a:p>
            <a:endParaRPr lang="en-PH" dirty="0"/>
          </a:p>
        </p:txBody>
      </p:sp>
    </p:spTree>
    <p:extLst>
      <p:ext uri="{BB962C8B-B14F-4D97-AF65-F5344CB8AC3E}">
        <p14:creationId xmlns:p14="http://schemas.microsoft.com/office/powerpoint/2010/main" val="1464177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8149AD5-9F32-CEEB-CE3D-DEEECB37ECCB}"/>
              </a:ext>
            </a:extLst>
          </p:cNvPr>
          <p:cNvSpPr>
            <a:spLocks noGrp="1"/>
          </p:cNvSpPr>
          <p:nvPr>
            <p:ph type="title"/>
          </p:nvPr>
        </p:nvSpPr>
        <p:spPr>
          <a:xfrm>
            <a:off x="838200" y="365125"/>
            <a:ext cx="10515600" cy="1325563"/>
          </a:xfrm>
        </p:spPr>
        <p:txBody>
          <a:bodyPr/>
          <a:lstStyle/>
          <a:p>
            <a:r>
              <a:rPr lang="en-US" dirty="0"/>
              <a:t>Step 1: Stop the bleeding</a:t>
            </a:r>
            <a:endParaRPr lang="en-PH" dirty="0"/>
          </a:p>
        </p:txBody>
      </p:sp>
      <p:sp>
        <p:nvSpPr>
          <p:cNvPr id="5" name="Content Placeholder 2">
            <a:extLst>
              <a:ext uri="{FF2B5EF4-FFF2-40B4-BE49-F238E27FC236}">
                <a16:creationId xmlns:a16="http://schemas.microsoft.com/office/drawing/2014/main" id="{39B09833-0EF3-6BE6-DEBC-E55788CC9226}"/>
              </a:ext>
            </a:extLst>
          </p:cNvPr>
          <p:cNvSpPr>
            <a:spLocks noGrp="1"/>
          </p:cNvSpPr>
          <p:nvPr>
            <p:ph sz="half" idx="1"/>
          </p:nvPr>
        </p:nvSpPr>
        <p:spPr>
          <a:xfrm>
            <a:off x="838200" y="1825625"/>
            <a:ext cx="5181600" cy="4351338"/>
          </a:xfrm>
        </p:spPr>
        <p:txBody>
          <a:bodyPr/>
          <a:lstStyle/>
          <a:p>
            <a:r>
              <a:rPr lang="en-US" dirty="0"/>
              <a:t>Apply pressure with a clean bandage or cloth, and keep that part of your body elevated above the heart, if possible</a:t>
            </a:r>
          </a:p>
        </p:txBody>
      </p:sp>
      <p:sp>
        <p:nvSpPr>
          <p:cNvPr id="6" name="Content Placeholder 3">
            <a:extLst>
              <a:ext uri="{FF2B5EF4-FFF2-40B4-BE49-F238E27FC236}">
                <a16:creationId xmlns:a16="http://schemas.microsoft.com/office/drawing/2014/main" id="{5DB5440C-CA2C-D84B-1796-71AE5B587F2E}"/>
              </a:ext>
            </a:extLst>
          </p:cNvPr>
          <p:cNvSpPr txBox="1">
            <a:spLocks/>
          </p:cNvSpPr>
          <p:nvPr/>
        </p:nvSpPr>
        <p:spPr>
          <a:xfrm>
            <a:off x="6172200" y="1825625"/>
            <a:ext cx="5181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PH" dirty="0"/>
          </a:p>
          <a:p>
            <a:endParaRPr lang="en-PH" dirty="0"/>
          </a:p>
          <a:p>
            <a:endParaRPr lang="en-PH" dirty="0"/>
          </a:p>
          <a:p>
            <a:endParaRPr lang="en-PH" dirty="0"/>
          </a:p>
          <a:p>
            <a:endParaRPr lang="en-PH" dirty="0"/>
          </a:p>
          <a:p>
            <a:pPr marL="0" indent="0" algn="ctr">
              <a:buFont typeface="Arial" panose="020B0604020202020204" pitchFamily="34" charset="0"/>
              <a:buNone/>
            </a:pPr>
            <a:r>
              <a:rPr lang="en-PH" dirty="0"/>
              <a:t>0:13</a:t>
            </a:r>
          </a:p>
        </p:txBody>
      </p:sp>
      <p:pic>
        <p:nvPicPr>
          <p:cNvPr id="7" name="Picture 6">
            <a:extLst>
              <a:ext uri="{FF2B5EF4-FFF2-40B4-BE49-F238E27FC236}">
                <a16:creationId xmlns:a16="http://schemas.microsoft.com/office/drawing/2014/main" id="{E9E96EFF-7A3B-55E4-C522-30B0CDAB50BA}"/>
              </a:ext>
            </a:extLst>
          </p:cNvPr>
          <p:cNvPicPr>
            <a:picLocks noChangeAspect="1"/>
          </p:cNvPicPr>
          <p:nvPr/>
        </p:nvPicPr>
        <p:blipFill>
          <a:blip r:embed="rId2"/>
          <a:stretch>
            <a:fillRect/>
          </a:stretch>
        </p:blipFill>
        <p:spPr>
          <a:xfrm>
            <a:off x="6172200" y="1825625"/>
            <a:ext cx="5181600" cy="2573586"/>
          </a:xfrm>
          <a:prstGeom prst="rect">
            <a:avLst/>
          </a:prstGeom>
        </p:spPr>
      </p:pic>
    </p:spTree>
    <p:extLst>
      <p:ext uri="{BB962C8B-B14F-4D97-AF65-F5344CB8AC3E}">
        <p14:creationId xmlns:p14="http://schemas.microsoft.com/office/powerpoint/2010/main" val="247989576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38200" y="365125"/>
            <a:ext cx="10515600" cy="1325563"/>
          </a:xfrm>
        </p:spPr>
        <p:txBody>
          <a:bodyPr/>
          <a:lstStyle/>
          <a:p>
            <a:r>
              <a:rPr lang="en-PH" dirty="0"/>
              <a:t>STEP 2: Do CPR, if </a:t>
            </a:r>
            <a:r>
              <a:rPr lang="en-PH" dirty="0" smtClean="0"/>
              <a:t>Capable (call emergency </a:t>
            </a:r>
            <a:r>
              <a:rPr lang="en-PH" dirty="0" err="1" smtClean="0"/>
              <a:t>na</a:t>
            </a:r>
            <a:r>
              <a:rPr lang="en-PH" dirty="0" smtClean="0"/>
              <a:t> </a:t>
            </a:r>
            <a:r>
              <a:rPr lang="en-PH" dirty="0" err="1" smtClean="0"/>
              <a:t>agad</a:t>
            </a:r>
            <a:r>
              <a:rPr lang="en-PH" dirty="0" smtClean="0"/>
              <a:t>)</a:t>
            </a:r>
            <a:endParaRPr lang="en-PH" dirty="0"/>
          </a:p>
        </p:txBody>
      </p:sp>
      <p:sp>
        <p:nvSpPr>
          <p:cNvPr id="9" name="Content Placeholder 2"/>
          <p:cNvSpPr>
            <a:spLocks noGrp="1"/>
          </p:cNvSpPr>
          <p:nvPr>
            <p:ph idx="1"/>
          </p:nvPr>
        </p:nvSpPr>
        <p:spPr>
          <a:xfrm>
            <a:off x="838200" y="1690688"/>
            <a:ext cx="10515600" cy="4351338"/>
          </a:xfrm>
        </p:spPr>
        <p:txBody>
          <a:bodyPr/>
          <a:lstStyle/>
          <a:p>
            <a:r>
              <a:rPr lang="en-US" dirty="0">
                <a:solidFill>
                  <a:srgbClr val="FF0000"/>
                </a:solidFill>
              </a:rPr>
              <a:t>When you can safely touch the person, do Cardio Pulmonary resuscitation if the person is pulseless and/or unresponsive.</a:t>
            </a:r>
          </a:p>
          <a:p>
            <a:r>
              <a:rPr lang="en-US" dirty="0">
                <a:solidFill>
                  <a:srgbClr val="FF0000"/>
                </a:solidFill>
              </a:rPr>
              <a:t>Do this only if trained. Otherwise, </a:t>
            </a:r>
            <a:endParaRPr lang="en-US" dirty="0" smtClean="0">
              <a:solidFill>
                <a:srgbClr val="FF0000"/>
              </a:solidFill>
            </a:endParaRPr>
          </a:p>
          <a:p>
            <a:endParaRPr lang="en-US" dirty="0"/>
          </a:p>
          <a:p>
            <a:r>
              <a:rPr lang="en-US" dirty="0"/>
              <a:t>W</a:t>
            </a:r>
            <a:r>
              <a:rPr lang="en-US" dirty="0" smtClean="0"/>
              <a:t>ait </a:t>
            </a:r>
            <a:r>
              <a:rPr lang="en-US" dirty="0"/>
              <a:t>for medical </a:t>
            </a:r>
            <a:r>
              <a:rPr lang="en-US" dirty="0" smtClean="0"/>
              <a:t>personnel</a:t>
            </a:r>
          </a:p>
          <a:p>
            <a:endParaRPr lang="en-US" dirty="0"/>
          </a:p>
          <a:p>
            <a:r>
              <a:rPr lang="en-US" dirty="0" smtClean="0"/>
              <a:t>Look for entry and exit wounds </a:t>
            </a:r>
            <a:endParaRPr lang="en-PH" dirty="0"/>
          </a:p>
        </p:txBody>
      </p:sp>
    </p:spTree>
    <p:extLst>
      <p:ext uri="{BB962C8B-B14F-4D97-AF65-F5344CB8AC3E}">
        <p14:creationId xmlns:p14="http://schemas.microsoft.com/office/powerpoint/2010/main" val="29127741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38200" y="365125"/>
            <a:ext cx="10515600" cy="1325563"/>
          </a:xfrm>
        </p:spPr>
        <p:txBody>
          <a:bodyPr/>
          <a:lstStyle/>
          <a:p>
            <a:r>
              <a:rPr lang="en-US" dirty="0"/>
              <a:t>Sources:</a:t>
            </a:r>
            <a:endParaRPr lang="en-PH" dirty="0"/>
          </a:p>
        </p:txBody>
      </p:sp>
      <p:sp>
        <p:nvSpPr>
          <p:cNvPr id="6" name="Content Placeholder 2"/>
          <p:cNvSpPr>
            <a:spLocks noGrp="1"/>
          </p:cNvSpPr>
          <p:nvPr>
            <p:ph idx="1"/>
          </p:nvPr>
        </p:nvSpPr>
        <p:spPr>
          <a:xfrm>
            <a:off x="838200" y="1825625"/>
            <a:ext cx="10515600" cy="4351338"/>
          </a:xfrm>
        </p:spPr>
        <p:txBody>
          <a:bodyPr/>
          <a:lstStyle/>
          <a:p>
            <a:r>
              <a:rPr lang="en-PH" dirty="0"/>
              <a:t>Video</a:t>
            </a:r>
          </a:p>
          <a:p>
            <a:r>
              <a:rPr lang="en-PH" dirty="0">
                <a:hlinkClick r:id="rId2"/>
              </a:rPr>
              <a:t>https://www.youtube.com/watch?v=ZY-WdRC_orU</a:t>
            </a:r>
            <a:endParaRPr lang="en-PH" dirty="0"/>
          </a:p>
          <a:p>
            <a:endParaRPr lang="en-PH" dirty="0"/>
          </a:p>
          <a:p>
            <a:r>
              <a:rPr lang="en-PH" dirty="0"/>
              <a:t>Steps and pictures</a:t>
            </a:r>
          </a:p>
          <a:p>
            <a:r>
              <a:rPr lang="en-PH" dirty="0">
                <a:hlinkClick r:id="rId3"/>
              </a:rPr>
              <a:t>https://www.mayoclinic.org/first-aid/first-aid-electrical-shock/basics/art-20056695</a:t>
            </a:r>
            <a:endParaRPr lang="en-PH" dirty="0"/>
          </a:p>
          <a:p>
            <a:r>
              <a:rPr lang="en-PH" dirty="0">
                <a:hlinkClick r:id="rId4"/>
              </a:rPr>
              <a:t>https://www.webmd.com/first-aid/electric-shock-treatment</a:t>
            </a:r>
          </a:p>
          <a:p>
            <a:r>
              <a:rPr lang="en-PH" dirty="0">
                <a:hlinkClick r:id="rId4"/>
              </a:rPr>
              <a:t>https://www.safetyfirstaid.co.uk/electric-shock-first-aid-treatment/</a:t>
            </a:r>
            <a:endParaRPr lang="en-PH" dirty="0"/>
          </a:p>
          <a:p>
            <a:endParaRPr lang="en-PH" dirty="0"/>
          </a:p>
        </p:txBody>
      </p:sp>
    </p:spTree>
    <p:extLst>
      <p:ext uri="{BB962C8B-B14F-4D97-AF65-F5344CB8AC3E}">
        <p14:creationId xmlns:p14="http://schemas.microsoft.com/office/powerpoint/2010/main" val="2892924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38200" y="365125"/>
            <a:ext cx="10515600" cy="1325563"/>
          </a:xfrm>
        </p:spPr>
        <p:txBody>
          <a:bodyPr/>
          <a:lstStyle/>
          <a:p>
            <a:r>
              <a:rPr lang="en-US" dirty="0"/>
              <a:t>Chemical Poisoning</a:t>
            </a:r>
            <a:endParaRPr lang="en-PH" dirty="0"/>
          </a:p>
        </p:txBody>
      </p:sp>
      <p:sp>
        <p:nvSpPr>
          <p:cNvPr id="6" name="Content Placeholder 2"/>
          <p:cNvSpPr>
            <a:spLocks noGrp="1"/>
          </p:cNvSpPr>
          <p:nvPr>
            <p:ph idx="1"/>
          </p:nvPr>
        </p:nvSpPr>
        <p:spPr>
          <a:xfrm>
            <a:off x="838200" y="1825625"/>
            <a:ext cx="10515600" cy="4351338"/>
          </a:xfrm>
        </p:spPr>
        <p:txBody>
          <a:bodyPr/>
          <a:lstStyle/>
          <a:p>
            <a:r>
              <a:rPr lang="en-US" dirty="0"/>
              <a:t>Ingestion</a:t>
            </a:r>
          </a:p>
          <a:p>
            <a:r>
              <a:rPr lang="en-US" dirty="0"/>
              <a:t>Inhalation</a:t>
            </a:r>
          </a:p>
          <a:p>
            <a:r>
              <a:rPr lang="en-US" dirty="0"/>
              <a:t>On skin</a:t>
            </a:r>
          </a:p>
          <a:p>
            <a:r>
              <a:rPr lang="en-US" dirty="0"/>
              <a:t>On eyes</a:t>
            </a:r>
          </a:p>
        </p:txBody>
      </p:sp>
    </p:spTree>
    <p:extLst>
      <p:ext uri="{BB962C8B-B14F-4D97-AF65-F5344CB8AC3E}">
        <p14:creationId xmlns:p14="http://schemas.microsoft.com/office/powerpoint/2010/main" val="26993548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38200" y="365125"/>
            <a:ext cx="10515600" cy="1325563"/>
          </a:xfrm>
        </p:spPr>
        <p:txBody>
          <a:bodyPr/>
          <a:lstStyle/>
          <a:p>
            <a:r>
              <a:rPr lang="en-PH" dirty="0"/>
              <a:t>Common Symptoms of chemical poisoning</a:t>
            </a:r>
          </a:p>
        </p:txBody>
      </p:sp>
      <p:sp>
        <p:nvSpPr>
          <p:cNvPr id="6" name="Content Placeholder 2"/>
          <p:cNvSpPr>
            <a:spLocks noGrp="1"/>
          </p:cNvSpPr>
          <p:nvPr>
            <p:ph idx="1"/>
          </p:nvPr>
        </p:nvSpPr>
        <p:spPr>
          <a:xfrm>
            <a:off x="838200" y="1825625"/>
            <a:ext cx="10515600" cy="4351338"/>
          </a:xfrm>
        </p:spPr>
        <p:txBody>
          <a:bodyPr/>
          <a:lstStyle/>
          <a:p>
            <a:pPr algn="l">
              <a:buFont typeface="Arial" panose="020B0604020202020204" pitchFamily="34" charset="0"/>
              <a:buChar char="•"/>
            </a:pPr>
            <a:r>
              <a:rPr lang="en-US" b="0" i="0" dirty="0">
                <a:effectLst/>
                <a:latin typeface="Open Sans" panose="020B0606030504020204" pitchFamily="34" charset="0"/>
              </a:rPr>
              <a:t>Dizziness</a:t>
            </a:r>
          </a:p>
          <a:p>
            <a:pPr algn="l">
              <a:buFont typeface="Arial" panose="020B0604020202020204" pitchFamily="34" charset="0"/>
              <a:buChar char="•"/>
            </a:pPr>
            <a:r>
              <a:rPr lang="en-US" b="0" i="0" dirty="0">
                <a:effectLst/>
                <a:latin typeface="Open Sans" panose="020B0606030504020204" pitchFamily="34" charset="0"/>
              </a:rPr>
              <a:t>Disorientation</a:t>
            </a:r>
          </a:p>
          <a:p>
            <a:pPr algn="l">
              <a:buFont typeface="Arial" panose="020B0604020202020204" pitchFamily="34" charset="0"/>
              <a:buChar char="•"/>
            </a:pPr>
            <a:r>
              <a:rPr lang="en-US" b="0" i="0" dirty="0">
                <a:effectLst/>
                <a:latin typeface="Open Sans" panose="020B0606030504020204" pitchFamily="34" charset="0"/>
              </a:rPr>
              <a:t>Vomiting</a:t>
            </a:r>
          </a:p>
          <a:p>
            <a:pPr algn="l">
              <a:buFont typeface="Arial" panose="020B0604020202020204" pitchFamily="34" charset="0"/>
              <a:buChar char="•"/>
            </a:pPr>
            <a:r>
              <a:rPr lang="en-US" b="0" i="0" dirty="0">
                <a:effectLst/>
                <a:latin typeface="Open Sans" panose="020B0606030504020204" pitchFamily="34" charset="0"/>
              </a:rPr>
              <a:t>Trouble breathing</a:t>
            </a:r>
          </a:p>
          <a:p>
            <a:pPr algn="l">
              <a:buFont typeface="Arial" panose="020B0604020202020204" pitchFamily="34" charset="0"/>
              <a:buChar char="•"/>
            </a:pPr>
            <a:r>
              <a:rPr lang="en-US" b="0" i="0" dirty="0">
                <a:effectLst/>
                <a:latin typeface="Open Sans" panose="020B0606030504020204" pitchFamily="34" charset="0"/>
              </a:rPr>
              <a:t>Pain</a:t>
            </a:r>
          </a:p>
          <a:p>
            <a:pPr algn="l">
              <a:buFont typeface="Arial" panose="020B0604020202020204" pitchFamily="34" charset="0"/>
              <a:buChar char="•"/>
            </a:pPr>
            <a:r>
              <a:rPr lang="en-US" b="0" i="0" dirty="0">
                <a:effectLst/>
                <a:latin typeface="Open Sans" panose="020B0606030504020204" pitchFamily="34" charset="0"/>
              </a:rPr>
              <a:t>Headaches</a:t>
            </a:r>
          </a:p>
          <a:p>
            <a:pPr algn="l">
              <a:buFont typeface="Arial" panose="020B0604020202020204" pitchFamily="34" charset="0"/>
              <a:buChar char="•"/>
            </a:pPr>
            <a:r>
              <a:rPr lang="en-US" b="0" i="0" dirty="0">
                <a:effectLst/>
                <a:latin typeface="Open Sans" panose="020B0606030504020204" pitchFamily="34" charset="0"/>
              </a:rPr>
              <a:t>Feeling faint</a:t>
            </a:r>
          </a:p>
          <a:p>
            <a:endParaRPr lang="en-PH" dirty="0"/>
          </a:p>
        </p:txBody>
      </p:sp>
    </p:spTree>
    <p:extLst>
      <p:ext uri="{BB962C8B-B14F-4D97-AF65-F5344CB8AC3E}">
        <p14:creationId xmlns:p14="http://schemas.microsoft.com/office/powerpoint/2010/main" val="41783573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38200" y="366480"/>
            <a:ext cx="11195304" cy="1325563"/>
          </a:xfrm>
        </p:spPr>
        <p:txBody>
          <a:bodyPr>
            <a:normAutofit fontScale="90000"/>
          </a:bodyPr>
          <a:lstStyle/>
          <a:p>
            <a:r>
              <a:rPr lang="en-PH" dirty="0"/>
              <a:t>What to do while waiting for help</a:t>
            </a:r>
            <a:br>
              <a:rPr lang="en-PH" dirty="0"/>
            </a:br>
            <a:r>
              <a:rPr lang="en-PH" dirty="0"/>
              <a:t>Swallowed Poison</a:t>
            </a:r>
            <a:br>
              <a:rPr lang="en-PH" dirty="0"/>
            </a:br>
            <a:r>
              <a:rPr lang="en-PH" dirty="0"/>
              <a:t>STEP 1: Comfortable position</a:t>
            </a:r>
          </a:p>
        </p:txBody>
      </p:sp>
      <p:sp>
        <p:nvSpPr>
          <p:cNvPr id="6" name="Content Placeholder 2"/>
          <p:cNvSpPr>
            <a:spLocks noGrp="1"/>
          </p:cNvSpPr>
          <p:nvPr>
            <p:ph idx="1"/>
          </p:nvPr>
        </p:nvSpPr>
        <p:spPr>
          <a:xfrm>
            <a:off x="838200" y="2145791"/>
            <a:ext cx="5586984" cy="4031171"/>
          </a:xfrm>
        </p:spPr>
        <p:txBody>
          <a:bodyPr/>
          <a:lstStyle/>
          <a:p>
            <a:r>
              <a:rPr lang="en-PH" dirty="0"/>
              <a:t>If the casualty is having trouble breathing, sit them down and help them into a position that aids breathing</a:t>
            </a:r>
            <a:r>
              <a:rPr lang="en-PH" dirty="0" smtClean="0"/>
              <a:t>.</a:t>
            </a:r>
          </a:p>
          <a:p>
            <a:r>
              <a:rPr lang="en-US" dirty="0" smtClean="0"/>
              <a:t>Check the level of consciousness of the patient</a:t>
            </a:r>
            <a:endParaRPr lang="en-PH" dirty="0"/>
          </a:p>
        </p:txBody>
      </p:sp>
    </p:spTree>
    <p:extLst>
      <p:ext uri="{BB962C8B-B14F-4D97-AF65-F5344CB8AC3E}">
        <p14:creationId xmlns:p14="http://schemas.microsoft.com/office/powerpoint/2010/main" val="23286077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762000" y="132292"/>
            <a:ext cx="10515600" cy="1325563"/>
          </a:xfrm>
        </p:spPr>
        <p:txBody>
          <a:bodyPr>
            <a:normAutofit/>
          </a:bodyPr>
          <a:lstStyle/>
          <a:p>
            <a:r>
              <a:rPr lang="en-PH" dirty="0"/>
              <a:t/>
            </a:r>
            <a:br>
              <a:rPr lang="en-PH" dirty="0"/>
            </a:br>
            <a:r>
              <a:rPr lang="en-PH" dirty="0"/>
              <a:t>STEP 2: Determine the cause of the poisoning</a:t>
            </a:r>
          </a:p>
        </p:txBody>
      </p:sp>
      <p:sp>
        <p:nvSpPr>
          <p:cNvPr id="6" name="Content Placeholder 2"/>
          <p:cNvSpPr>
            <a:spLocks noGrp="1"/>
          </p:cNvSpPr>
          <p:nvPr>
            <p:ph idx="1"/>
          </p:nvPr>
        </p:nvSpPr>
        <p:spPr>
          <a:xfrm>
            <a:off x="838200" y="1825625"/>
            <a:ext cx="10515600" cy="4351338"/>
          </a:xfrm>
        </p:spPr>
        <p:txBody>
          <a:bodyPr/>
          <a:lstStyle/>
          <a:p>
            <a:r>
              <a:rPr lang="en-US" dirty="0" smtClean="0"/>
              <a:t>Determine, secure and </a:t>
            </a:r>
            <a:r>
              <a:rPr lang="en-US" dirty="0"/>
              <a:t>note the </a:t>
            </a:r>
            <a:r>
              <a:rPr lang="en-US" dirty="0" smtClean="0"/>
              <a:t>container</a:t>
            </a:r>
            <a:r>
              <a:rPr lang="en-US" dirty="0" smtClean="0"/>
              <a:t> </a:t>
            </a:r>
            <a:r>
              <a:rPr lang="en-US" dirty="0"/>
              <a:t>of toxic product that caused the poisoning.</a:t>
            </a:r>
          </a:p>
          <a:p>
            <a:pPr marL="0" indent="0">
              <a:buNone/>
            </a:pPr>
            <a:endParaRPr lang="en-PH" dirty="0"/>
          </a:p>
        </p:txBody>
      </p:sp>
      <p:pic>
        <p:nvPicPr>
          <p:cNvPr id="7" name="Picture 6"/>
          <p:cNvPicPr>
            <a:picLocks noChangeAspect="1"/>
          </p:cNvPicPr>
          <p:nvPr/>
        </p:nvPicPr>
        <p:blipFill>
          <a:blip r:embed="rId2"/>
          <a:stretch>
            <a:fillRect/>
          </a:stretch>
        </p:blipFill>
        <p:spPr>
          <a:xfrm>
            <a:off x="2971281" y="2666378"/>
            <a:ext cx="6097037" cy="3658222"/>
          </a:xfrm>
          <a:prstGeom prst="rect">
            <a:avLst/>
          </a:prstGeom>
        </p:spPr>
      </p:pic>
    </p:spTree>
    <p:extLst>
      <p:ext uri="{BB962C8B-B14F-4D97-AF65-F5344CB8AC3E}">
        <p14:creationId xmlns:p14="http://schemas.microsoft.com/office/powerpoint/2010/main" val="39078012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Wait the medical personnel</a:t>
            </a:r>
            <a:endParaRPr lang="en-PH" dirty="0"/>
          </a:p>
        </p:txBody>
      </p:sp>
      <p:sp>
        <p:nvSpPr>
          <p:cNvPr id="5" name="Title 1"/>
          <p:cNvSpPr txBox="1">
            <a:spLocks/>
          </p:cNvSpPr>
          <p:nvPr/>
        </p:nvSpPr>
        <p:spPr>
          <a:xfrm>
            <a:off x="838200" y="1690689"/>
            <a:ext cx="10515600" cy="874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solidFill>
                  <a:srgbClr val="FF0000"/>
                </a:solidFill>
              </a:rPr>
              <a:t>NOTE</a:t>
            </a:r>
            <a:endParaRPr lang="en-PH" b="1" dirty="0">
              <a:solidFill>
                <a:srgbClr val="FF0000"/>
              </a:solidFill>
            </a:endParaRPr>
          </a:p>
        </p:txBody>
      </p:sp>
      <p:sp>
        <p:nvSpPr>
          <p:cNvPr id="6" name="Content Placeholder 2"/>
          <p:cNvSpPr>
            <a:spLocks noGrp="1"/>
          </p:cNvSpPr>
          <p:nvPr>
            <p:ph idx="1"/>
          </p:nvPr>
        </p:nvSpPr>
        <p:spPr>
          <a:xfrm>
            <a:off x="838200" y="3151188"/>
            <a:ext cx="10515600" cy="2871660"/>
          </a:xfrm>
        </p:spPr>
        <p:txBody>
          <a:bodyPr/>
          <a:lstStyle/>
          <a:p>
            <a:r>
              <a:rPr lang="en-PH" dirty="0"/>
              <a:t>While waiting for the clinic staff, </a:t>
            </a:r>
            <a:r>
              <a:rPr lang="en-PH" b="1" dirty="0">
                <a:solidFill>
                  <a:srgbClr val="FF0000"/>
                </a:solidFill>
              </a:rPr>
              <a:t>DO NOT </a:t>
            </a:r>
            <a:r>
              <a:rPr lang="en-PH" dirty="0"/>
              <a:t>give the casualty anything to eat or drink</a:t>
            </a:r>
          </a:p>
          <a:p>
            <a:r>
              <a:rPr lang="en-PH" b="1" dirty="0">
                <a:solidFill>
                  <a:srgbClr val="FF0000"/>
                </a:solidFill>
              </a:rPr>
              <a:t>DO NOT </a:t>
            </a:r>
            <a:r>
              <a:rPr lang="en-PH" dirty="0"/>
              <a:t>make them vomit, because the toxic product will burn the lining of the mouth and esophagus a second time on the way up.</a:t>
            </a:r>
          </a:p>
          <a:p>
            <a:r>
              <a:rPr lang="en-US" dirty="0" smtClean="0"/>
              <a:t>If the patient vomits, set aside the vomit for classification.</a:t>
            </a:r>
            <a:endParaRPr lang="en-PH" dirty="0"/>
          </a:p>
        </p:txBody>
      </p:sp>
    </p:spTree>
    <p:extLst>
      <p:ext uri="{BB962C8B-B14F-4D97-AF65-F5344CB8AC3E}">
        <p14:creationId xmlns:p14="http://schemas.microsoft.com/office/powerpoint/2010/main" val="12281868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38200" y="365125"/>
            <a:ext cx="10515600" cy="1325563"/>
          </a:xfrm>
        </p:spPr>
        <p:txBody>
          <a:bodyPr/>
          <a:lstStyle/>
          <a:p>
            <a:r>
              <a:rPr lang="en-PH" dirty="0"/>
              <a:t>Inhalation</a:t>
            </a:r>
          </a:p>
        </p:txBody>
      </p:sp>
      <p:sp>
        <p:nvSpPr>
          <p:cNvPr id="6" name="Content Placeholder 2"/>
          <p:cNvSpPr>
            <a:spLocks noGrp="1"/>
          </p:cNvSpPr>
          <p:nvPr>
            <p:ph idx="1"/>
          </p:nvPr>
        </p:nvSpPr>
        <p:spPr>
          <a:xfrm>
            <a:off x="838200" y="1825625"/>
            <a:ext cx="10515600" cy="4351338"/>
          </a:xfrm>
        </p:spPr>
        <p:txBody>
          <a:bodyPr/>
          <a:lstStyle/>
          <a:p>
            <a:r>
              <a:rPr lang="en-US" dirty="0"/>
              <a:t>Bring the person to a well-ventilated area as soon as possible.</a:t>
            </a:r>
          </a:p>
          <a:p>
            <a:r>
              <a:rPr lang="en-US" dirty="0"/>
              <a:t>Remove the tight clothes and untie the necktie.</a:t>
            </a:r>
          </a:p>
          <a:p>
            <a:r>
              <a:rPr lang="en-US" dirty="0"/>
              <a:t>Wait for the medical personnel to arrive.</a:t>
            </a:r>
          </a:p>
          <a:p>
            <a:r>
              <a:rPr lang="en-US" b="1" dirty="0"/>
              <a:t>NOTE:</a:t>
            </a:r>
            <a:r>
              <a:rPr lang="en-US" dirty="0"/>
              <a:t> </a:t>
            </a:r>
            <a:r>
              <a:rPr lang="en-US" b="1" dirty="0">
                <a:solidFill>
                  <a:srgbClr val="FF0000"/>
                </a:solidFill>
              </a:rPr>
              <a:t>DO NOT </a:t>
            </a:r>
            <a:r>
              <a:rPr lang="en-US" dirty="0"/>
              <a:t>give the patient anything to inhale</a:t>
            </a:r>
          </a:p>
          <a:p>
            <a:pPr marL="0" indent="0">
              <a:buNone/>
            </a:pPr>
            <a:endParaRPr lang="en-PH" dirty="0"/>
          </a:p>
        </p:txBody>
      </p:sp>
    </p:spTree>
    <p:extLst>
      <p:ext uri="{BB962C8B-B14F-4D97-AF65-F5344CB8AC3E}">
        <p14:creationId xmlns:p14="http://schemas.microsoft.com/office/powerpoint/2010/main" val="18967823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38200" y="802447"/>
            <a:ext cx="10515600" cy="1325563"/>
          </a:xfrm>
        </p:spPr>
        <p:txBody>
          <a:bodyPr/>
          <a:lstStyle/>
          <a:p>
            <a:r>
              <a:rPr lang="en-US" dirty="0"/>
              <a:t>S</a:t>
            </a:r>
            <a:r>
              <a:rPr lang="en-PH" dirty="0"/>
              <a:t>kin spill</a:t>
            </a:r>
          </a:p>
        </p:txBody>
      </p:sp>
      <p:sp>
        <p:nvSpPr>
          <p:cNvPr id="6" name="Content Placeholder 2"/>
          <p:cNvSpPr>
            <a:spLocks noGrp="1"/>
          </p:cNvSpPr>
          <p:nvPr>
            <p:ph idx="1"/>
          </p:nvPr>
        </p:nvSpPr>
        <p:spPr>
          <a:xfrm>
            <a:off x="838200" y="1825625"/>
            <a:ext cx="10515600" cy="4351338"/>
          </a:xfrm>
        </p:spPr>
        <p:txBody>
          <a:bodyPr>
            <a:normAutofit fontScale="92500" lnSpcReduction="20000"/>
          </a:bodyPr>
          <a:lstStyle/>
          <a:p>
            <a:r>
              <a:rPr lang="en-PH" u="sng" dirty="0"/>
              <a:t>On Skin</a:t>
            </a:r>
            <a:r>
              <a:rPr lang="en-PH" dirty="0"/>
              <a:t>: Remove any contaminated clothing using gloves.</a:t>
            </a:r>
          </a:p>
          <a:p>
            <a:r>
              <a:rPr lang="en-PH" dirty="0"/>
              <a:t>Rinse the skin for 15 to 20 minutes in running water.</a:t>
            </a:r>
          </a:p>
          <a:p>
            <a:r>
              <a:rPr lang="en-US" b="1" dirty="0">
                <a:solidFill>
                  <a:srgbClr val="FF0000"/>
                </a:solidFill>
              </a:rPr>
              <a:t>DO NOT</a:t>
            </a:r>
            <a:r>
              <a:rPr lang="en-US" dirty="0"/>
              <a:t> apply any medication or chemicals to the contaminated skin least they should aggravate the skin damage.</a:t>
            </a:r>
          </a:p>
          <a:p>
            <a:r>
              <a:rPr lang="en-US" dirty="0"/>
              <a:t>Go to the clinic or Wait for the medical personnel to arrive.</a:t>
            </a:r>
          </a:p>
          <a:p>
            <a:endParaRPr lang="en-US" dirty="0"/>
          </a:p>
          <a:p>
            <a:endParaRPr lang="en-US" dirty="0"/>
          </a:p>
          <a:p>
            <a:r>
              <a:rPr lang="en-US" u="sng" dirty="0"/>
              <a:t>On Eyes</a:t>
            </a:r>
            <a:r>
              <a:rPr lang="en-US" dirty="0"/>
              <a:t>: Gently flush the eye with </a:t>
            </a:r>
            <a:r>
              <a:rPr lang="en-US" dirty="0" smtClean="0"/>
              <a:t>running </a:t>
            </a:r>
            <a:r>
              <a:rPr lang="en-US" dirty="0"/>
              <a:t>water for 20 minutes or until help arrives.</a:t>
            </a:r>
          </a:p>
          <a:p>
            <a:r>
              <a:rPr lang="en-US" b="1" dirty="0">
                <a:solidFill>
                  <a:srgbClr val="FF0000"/>
                </a:solidFill>
              </a:rPr>
              <a:t>DO NOT </a:t>
            </a:r>
            <a:r>
              <a:rPr lang="en-US" dirty="0"/>
              <a:t>use eye drops.</a:t>
            </a:r>
          </a:p>
          <a:p>
            <a:r>
              <a:rPr lang="en-US" dirty="0"/>
              <a:t>Go to the clinic or Wait for the medical personnel to arrive.</a:t>
            </a:r>
            <a:endParaRPr lang="en-PH" dirty="0"/>
          </a:p>
        </p:txBody>
      </p:sp>
      <p:sp>
        <p:nvSpPr>
          <p:cNvPr id="2" name="Title 1">
            <a:extLst>
              <a:ext uri="{FF2B5EF4-FFF2-40B4-BE49-F238E27FC236}">
                <a16:creationId xmlns:a16="http://schemas.microsoft.com/office/drawing/2014/main" id="{5511C707-28F3-E3E9-3382-6B19CA22F094}"/>
              </a:ext>
            </a:extLst>
          </p:cNvPr>
          <p:cNvSpPr txBox="1">
            <a:spLocks/>
          </p:cNvSpPr>
          <p:nvPr/>
        </p:nvSpPr>
        <p:spPr>
          <a:xfrm>
            <a:off x="838200" y="354827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Eye </a:t>
            </a:r>
            <a:r>
              <a:rPr lang="en-PH" dirty="0"/>
              <a:t>spill</a:t>
            </a:r>
          </a:p>
        </p:txBody>
      </p:sp>
    </p:spTree>
    <p:extLst>
      <p:ext uri="{BB962C8B-B14F-4D97-AF65-F5344CB8AC3E}">
        <p14:creationId xmlns:p14="http://schemas.microsoft.com/office/powerpoint/2010/main" val="19261042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A0265-3F15-FCDC-1D19-76148A821225}"/>
              </a:ext>
            </a:extLst>
          </p:cNvPr>
          <p:cNvSpPr>
            <a:spLocks noGrp="1"/>
          </p:cNvSpPr>
          <p:nvPr>
            <p:ph type="title"/>
          </p:nvPr>
        </p:nvSpPr>
        <p:spPr/>
        <p:txBody>
          <a:bodyPr/>
          <a:lstStyle/>
          <a:p>
            <a:r>
              <a:rPr lang="en-US" dirty="0"/>
              <a:t>Others (manual type)</a:t>
            </a:r>
            <a:endParaRPr lang="en-PH" dirty="0"/>
          </a:p>
        </p:txBody>
      </p:sp>
      <p:sp>
        <p:nvSpPr>
          <p:cNvPr id="3" name="Content Placeholder 2">
            <a:extLst>
              <a:ext uri="{FF2B5EF4-FFF2-40B4-BE49-F238E27FC236}">
                <a16:creationId xmlns:a16="http://schemas.microsoft.com/office/drawing/2014/main" id="{A7581D6D-1943-5993-0F4D-81B0D8AA19C0}"/>
              </a:ext>
            </a:extLst>
          </p:cNvPr>
          <p:cNvSpPr>
            <a:spLocks noGrp="1"/>
          </p:cNvSpPr>
          <p:nvPr>
            <p:ph idx="1"/>
          </p:nvPr>
        </p:nvSpPr>
        <p:spPr/>
        <p:txBody>
          <a:bodyPr/>
          <a:lstStyle/>
          <a:p>
            <a:r>
              <a:rPr lang="en-US" dirty="0"/>
              <a:t>Difficulty of breathing</a:t>
            </a:r>
          </a:p>
          <a:p>
            <a:r>
              <a:rPr lang="en-US" dirty="0"/>
              <a:t>Fracture, concussion,</a:t>
            </a:r>
          </a:p>
          <a:p>
            <a:r>
              <a:rPr lang="en-US" dirty="0"/>
              <a:t>Loss of consciousness</a:t>
            </a:r>
          </a:p>
          <a:p>
            <a:endParaRPr lang="en-PH" dirty="0"/>
          </a:p>
          <a:p>
            <a:r>
              <a:rPr lang="en-PH" dirty="0"/>
              <a:t>Wait for medical personnel</a:t>
            </a:r>
            <a:br>
              <a:rPr lang="en-PH" dirty="0"/>
            </a:br>
            <a:r>
              <a:rPr lang="en-PH" dirty="0"/>
              <a:t>scan QR patient, etc.</a:t>
            </a:r>
          </a:p>
        </p:txBody>
      </p:sp>
    </p:spTree>
    <p:extLst>
      <p:ext uri="{BB962C8B-B14F-4D97-AF65-F5344CB8AC3E}">
        <p14:creationId xmlns:p14="http://schemas.microsoft.com/office/powerpoint/2010/main" val="306697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D826F32-7211-8415-DB59-9DF6732E5D20}"/>
              </a:ext>
            </a:extLst>
          </p:cNvPr>
          <p:cNvSpPr>
            <a:spLocks noGrp="1"/>
          </p:cNvSpPr>
          <p:nvPr>
            <p:ph type="title"/>
          </p:nvPr>
        </p:nvSpPr>
        <p:spPr>
          <a:xfrm>
            <a:off x="838200" y="365125"/>
            <a:ext cx="10515600" cy="1325563"/>
          </a:xfrm>
        </p:spPr>
        <p:txBody>
          <a:bodyPr/>
          <a:lstStyle/>
          <a:p>
            <a:r>
              <a:rPr lang="en-US" dirty="0"/>
              <a:t>Step 2: Clean the wound</a:t>
            </a:r>
            <a:endParaRPr lang="en-PH" dirty="0"/>
          </a:p>
        </p:txBody>
      </p:sp>
      <p:sp>
        <p:nvSpPr>
          <p:cNvPr id="5" name="Content Placeholder 2">
            <a:extLst>
              <a:ext uri="{FF2B5EF4-FFF2-40B4-BE49-F238E27FC236}">
                <a16:creationId xmlns:a16="http://schemas.microsoft.com/office/drawing/2014/main" id="{1ED16BAD-2283-4D6C-95A0-ABE59D45AF1D}"/>
              </a:ext>
            </a:extLst>
          </p:cNvPr>
          <p:cNvSpPr>
            <a:spLocks noGrp="1"/>
          </p:cNvSpPr>
          <p:nvPr>
            <p:ph sz="half" idx="1"/>
          </p:nvPr>
        </p:nvSpPr>
        <p:spPr>
          <a:xfrm>
            <a:off x="838200" y="1825625"/>
            <a:ext cx="5181600" cy="4351338"/>
          </a:xfrm>
        </p:spPr>
        <p:txBody>
          <a:bodyPr/>
          <a:lstStyle/>
          <a:p>
            <a:r>
              <a:rPr lang="en-US" dirty="0"/>
              <a:t>Rinse the wound with water. Keeping the wound under running tap water will reduce the risk of infection.</a:t>
            </a:r>
          </a:p>
          <a:p>
            <a:endParaRPr lang="en-US" dirty="0"/>
          </a:p>
          <a:p>
            <a:r>
              <a:rPr lang="en-US" dirty="0"/>
              <a:t>If water is not available, use </a:t>
            </a:r>
            <a:r>
              <a:rPr lang="en-US" dirty="0" smtClean="0"/>
              <a:t>povidone-iodine antiseptic</a:t>
            </a:r>
            <a:r>
              <a:rPr lang="en-US" dirty="0" smtClean="0"/>
              <a:t> </a:t>
            </a:r>
            <a:r>
              <a:rPr lang="en-US" dirty="0"/>
              <a:t>solution to clean the wound.</a:t>
            </a:r>
            <a:endParaRPr lang="en-PH" dirty="0"/>
          </a:p>
        </p:txBody>
      </p:sp>
      <p:sp>
        <p:nvSpPr>
          <p:cNvPr id="6" name="Content Placeholder 3">
            <a:extLst>
              <a:ext uri="{FF2B5EF4-FFF2-40B4-BE49-F238E27FC236}">
                <a16:creationId xmlns:a16="http://schemas.microsoft.com/office/drawing/2014/main" id="{923DC02F-233E-E0EA-00D0-7A13266A6B51}"/>
              </a:ext>
            </a:extLst>
          </p:cNvPr>
          <p:cNvSpPr txBox="1">
            <a:spLocks/>
          </p:cNvSpPr>
          <p:nvPr/>
        </p:nvSpPr>
        <p:spPr>
          <a:xfrm>
            <a:off x="6172200" y="1825625"/>
            <a:ext cx="5181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endParaRPr lang="en-PH"/>
          </a:p>
          <a:p>
            <a:endParaRPr lang="en-PH"/>
          </a:p>
          <a:p>
            <a:endParaRPr lang="en-PH"/>
          </a:p>
          <a:p>
            <a:endParaRPr lang="en-PH"/>
          </a:p>
          <a:p>
            <a:endParaRPr lang="en-PH"/>
          </a:p>
          <a:p>
            <a:pPr marL="0" indent="0" algn="ctr">
              <a:buFont typeface="Arial" panose="020B0604020202020204" pitchFamily="34" charset="0"/>
              <a:buNone/>
            </a:pPr>
            <a:r>
              <a:rPr lang="en-PH"/>
              <a:t>0:20</a:t>
            </a:r>
            <a:endParaRPr lang="en-PH" dirty="0"/>
          </a:p>
        </p:txBody>
      </p:sp>
      <p:pic>
        <p:nvPicPr>
          <p:cNvPr id="7" name="Picture 6">
            <a:extLst>
              <a:ext uri="{FF2B5EF4-FFF2-40B4-BE49-F238E27FC236}">
                <a16:creationId xmlns:a16="http://schemas.microsoft.com/office/drawing/2014/main" id="{9CDBD160-D7AE-4F94-5836-233DDC367D83}"/>
              </a:ext>
            </a:extLst>
          </p:cNvPr>
          <p:cNvPicPr>
            <a:picLocks noChangeAspect="1"/>
          </p:cNvPicPr>
          <p:nvPr/>
        </p:nvPicPr>
        <p:blipFill>
          <a:blip r:embed="rId2"/>
          <a:stretch>
            <a:fillRect/>
          </a:stretch>
        </p:blipFill>
        <p:spPr>
          <a:xfrm>
            <a:off x="6172200" y="1825625"/>
            <a:ext cx="5170589" cy="3017308"/>
          </a:xfrm>
          <a:prstGeom prst="rect">
            <a:avLst/>
          </a:prstGeom>
        </p:spPr>
      </p:pic>
    </p:spTree>
    <p:extLst>
      <p:ext uri="{BB962C8B-B14F-4D97-AF65-F5344CB8AC3E}">
        <p14:creationId xmlns:p14="http://schemas.microsoft.com/office/powerpoint/2010/main" val="8016507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38200" y="365125"/>
            <a:ext cx="10515600" cy="1325563"/>
          </a:xfrm>
        </p:spPr>
        <p:txBody>
          <a:bodyPr/>
          <a:lstStyle/>
          <a:p>
            <a:r>
              <a:rPr lang="en-US" dirty="0"/>
              <a:t>Sources:</a:t>
            </a:r>
            <a:endParaRPr lang="en-PH" dirty="0"/>
          </a:p>
        </p:txBody>
      </p:sp>
      <p:sp>
        <p:nvSpPr>
          <p:cNvPr id="6" name="Content Placeholder 2"/>
          <p:cNvSpPr>
            <a:spLocks noGrp="1"/>
          </p:cNvSpPr>
          <p:nvPr>
            <p:ph idx="1"/>
          </p:nvPr>
        </p:nvSpPr>
        <p:spPr>
          <a:xfrm>
            <a:off x="838200" y="1825625"/>
            <a:ext cx="10515600" cy="4351338"/>
          </a:xfrm>
        </p:spPr>
        <p:txBody>
          <a:bodyPr/>
          <a:lstStyle/>
          <a:p>
            <a:pPr marL="0" indent="0">
              <a:buNone/>
            </a:pPr>
            <a:r>
              <a:rPr lang="en-PH" dirty="0"/>
              <a:t>Video:</a:t>
            </a:r>
          </a:p>
          <a:p>
            <a:r>
              <a:rPr lang="en-PH" dirty="0">
                <a:hlinkClick r:id="rId2"/>
              </a:rPr>
              <a:t>https://www.youtube.com/watch?v=Zo0VK1tJHAM</a:t>
            </a:r>
            <a:endParaRPr lang="en-PH" dirty="0"/>
          </a:p>
          <a:p>
            <a:endParaRPr lang="en-PH" dirty="0"/>
          </a:p>
          <a:p>
            <a:endParaRPr lang="en-PH" dirty="0"/>
          </a:p>
          <a:p>
            <a:pPr marL="0" indent="0">
              <a:buNone/>
            </a:pPr>
            <a:r>
              <a:rPr lang="en-PH" dirty="0"/>
              <a:t>Steps and Pics:</a:t>
            </a:r>
          </a:p>
          <a:p>
            <a:r>
              <a:rPr lang="en-PH" dirty="0">
                <a:hlinkClick r:id="rId3"/>
              </a:rPr>
              <a:t>https://www.moh.gov.sa/en/HealthAwareness/EducationalContent/Firstaid/Pages/005.aspx</a:t>
            </a:r>
            <a:endParaRPr lang="en-PH" dirty="0"/>
          </a:p>
          <a:p>
            <a:r>
              <a:rPr lang="en-PH" dirty="0">
                <a:hlinkClick r:id="rId4"/>
              </a:rPr>
              <a:t>https://www.mayoclinic.org/first-aid/first-aid-poisoning/basics/art-20056657</a:t>
            </a:r>
            <a:endParaRPr lang="en-PH" dirty="0"/>
          </a:p>
          <a:p>
            <a:endParaRPr lang="en-PH" dirty="0"/>
          </a:p>
        </p:txBody>
      </p:sp>
    </p:spTree>
    <p:extLst>
      <p:ext uri="{BB962C8B-B14F-4D97-AF65-F5344CB8AC3E}">
        <p14:creationId xmlns:p14="http://schemas.microsoft.com/office/powerpoint/2010/main" val="14111427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SHORTNESS OF BREATH</a:t>
            </a:r>
            <a:endParaRPr lang="en-PH" b="1" dirty="0"/>
          </a:p>
        </p:txBody>
      </p:sp>
      <p:sp>
        <p:nvSpPr>
          <p:cNvPr id="3" name="Subtitle 2"/>
          <p:cNvSpPr>
            <a:spLocks noGrp="1"/>
          </p:cNvSpPr>
          <p:nvPr>
            <p:ph type="subTitle" idx="1"/>
          </p:nvPr>
        </p:nvSpPr>
        <p:spPr/>
        <p:txBody>
          <a:bodyPr/>
          <a:lstStyle/>
          <a:p>
            <a:endParaRPr lang="en-PH"/>
          </a:p>
        </p:txBody>
      </p:sp>
    </p:spTree>
    <p:extLst>
      <p:ext uri="{BB962C8B-B14F-4D97-AF65-F5344CB8AC3E}">
        <p14:creationId xmlns:p14="http://schemas.microsoft.com/office/powerpoint/2010/main" val="8769956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Symptoms:</a:t>
            </a:r>
            <a:endParaRPr lang="en-PH" dirty="0"/>
          </a:p>
        </p:txBody>
      </p:sp>
      <p:sp>
        <p:nvSpPr>
          <p:cNvPr id="3" name="Content Placeholder 2"/>
          <p:cNvSpPr>
            <a:spLocks noGrp="1"/>
          </p:cNvSpPr>
          <p:nvPr>
            <p:ph sz="half" idx="1"/>
          </p:nvPr>
        </p:nvSpPr>
        <p:spPr>
          <a:xfrm>
            <a:off x="838200" y="1825625"/>
            <a:ext cx="10515600" cy="4351338"/>
          </a:xfrm>
        </p:spPr>
        <p:txBody>
          <a:bodyPr/>
          <a:lstStyle/>
          <a:p>
            <a:pPr marL="0" indent="0" fontAlgn="base">
              <a:buNone/>
            </a:pPr>
            <a:r>
              <a:rPr lang="en-US" dirty="0" smtClean="0"/>
              <a:t>People </a:t>
            </a:r>
            <a:r>
              <a:rPr lang="en-US" dirty="0"/>
              <a:t>having breathing difficulty will often look uncomfortable. They may be:</a:t>
            </a:r>
          </a:p>
          <a:p>
            <a:pPr fontAlgn="base"/>
            <a:r>
              <a:rPr lang="en-US" dirty="0"/>
              <a:t>Breathing rapidly</a:t>
            </a:r>
          </a:p>
          <a:p>
            <a:pPr fontAlgn="base"/>
            <a:r>
              <a:rPr lang="en-US" dirty="0"/>
              <a:t>Unable to breathe lying down and need to sit up to breathe</a:t>
            </a:r>
          </a:p>
          <a:p>
            <a:pPr fontAlgn="base"/>
            <a:r>
              <a:rPr lang="en-US" dirty="0"/>
              <a:t>Very anxious and agitated</a:t>
            </a:r>
          </a:p>
          <a:p>
            <a:pPr fontAlgn="base"/>
            <a:r>
              <a:rPr lang="en-US" dirty="0"/>
              <a:t>Sleepy or </a:t>
            </a:r>
            <a:r>
              <a:rPr lang="en-US" dirty="0" smtClean="0"/>
              <a:t>confused.</a:t>
            </a:r>
            <a:endParaRPr lang="en-US" dirty="0"/>
          </a:p>
          <a:p>
            <a:endParaRPr lang="en-PH" dirty="0"/>
          </a:p>
        </p:txBody>
      </p:sp>
    </p:spTree>
    <p:extLst>
      <p:ext uri="{BB962C8B-B14F-4D97-AF65-F5344CB8AC3E}">
        <p14:creationId xmlns:p14="http://schemas.microsoft.com/office/powerpoint/2010/main" val="26162225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Step 1:</a:t>
            </a:r>
            <a:endParaRPr lang="en-PH" dirty="0"/>
          </a:p>
        </p:txBody>
      </p:sp>
      <p:sp>
        <p:nvSpPr>
          <p:cNvPr id="3" name="Content Placeholder 2"/>
          <p:cNvSpPr>
            <a:spLocks noGrp="1"/>
          </p:cNvSpPr>
          <p:nvPr>
            <p:ph sz="half" idx="1"/>
          </p:nvPr>
        </p:nvSpPr>
        <p:spPr>
          <a:xfrm>
            <a:off x="838200" y="1825625"/>
            <a:ext cx="10515600" cy="4351338"/>
          </a:xfrm>
        </p:spPr>
        <p:txBody>
          <a:bodyPr/>
          <a:lstStyle/>
          <a:p>
            <a:r>
              <a:rPr lang="en-US" dirty="0"/>
              <a:t>Check the person's airway, breathing, and pulse. If necessary, begin CPR.</a:t>
            </a:r>
            <a:endParaRPr lang="en-PH" dirty="0"/>
          </a:p>
        </p:txBody>
      </p:sp>
    </p:spTree>
    <p:extLst>
      <p:ext uri="{BB962C8B-B14F-4D97-AF65-F5344CB8AC3E}">
        <p14:creationId xmlns:p14="http://schemas.microsoft.com/office/powerpoint/2010/main" val="5162456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2:</a:t>
            </a:r>
            <a:endParaRPr lang="en-PH" dirty="0"/>
          </a:p>
        </p:txBody>
      </p:sp>
      <p:sp>
        <p:nvSpPr>
          <p:cNvPr id="3" name="Content Placeholder 2"/>
          <p:cNvSpPr>
            <a:spLocks noGrp="1"/>
          </p:cNvSpPr>
          <p:nvPr>
            <p:ph sz="half" idx="1"/>
          </p:nvPr>
        </p:nvSpPr>
        <p:spPr>
          <a:xfrm>
            <a:off x="838200" y="1825625"/>
            <a:ext cx="10515600" cy="4351338"/>
          </a:xfrm>
        </p:spPr>
        <p:txBody>
          <a:bodyPr/>
          <a:lstStyle/>
          <a:p>
            <a:r>
              <a:rPr lang="en-PH" dirty="0"/>
              <a:t>Loosen any tight </a:t>
            </a:r>
            <a:r>
              <a:rPr lang="en-PH" dirty="0" smtClean="0"/>
              <a:t>clothing or anything that restricts the patient to get enough air.</a:t>
            </a:r>
            <a:endParaRPr lang="en-PH" dirty="0"/>
          </a:p>
        </p:txBody>
      </p:sp>
    </p:spTree>
    <p:extLst>
      <p:ext uri="{BB962C8B-B14F-4D97-AF65-F5344CB8AC3E}">
        <p14:creationId xmlns:p14="http://schemas.microsoft.com/office/powerpoint/2010/main" val="14925564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3:</a:t>
            </a:r>
            <a:endParaRPr lang="en-PH" dirty="0"/>
          </a:p>
        </p:txBody>
      </p:sp>
      <p:sp>
        <p:nvSpPr>
          <p:cNvPr id="3" name="Content Placeholder 2"/>
          <p:cNvSpPr>
            <a:spLocks noGrp="1"/>
          </p:cNvSpPr>
          <p:nvPr>
            <p:ph sz="half" idx="1"/>
          </p:nvPr>
        </p:nvSpPr>
        <p:spPr>
          <a:xfrm>
            <a:off x="838200" y="1825625"/>
            <a:ext cx="10515600" cy="4351338"/>
          </a:xfrm>
        </p:spPr>
        <p:txBody>
          <a:bodyPr/>
          <a:lstStyle/>
          <a:p>
            <a:r>
              <a:rPr lang="en-US" dirty="0" smtClean="0"/>
              <a:t>If the patient is asthmatic or has any kind of medication, help the person use any prescribed medicine (such as an asthma inhaler or home oxygen).</a:t>
            </a:r>
            <a:endParaRPr lang="en-PH" dirty="0"/>
          </a:p>
        </p:txBody>
      </p:sp>
    </p:spTree>
    <p:extLst>
      <p:ext uri="{BB962C8B-B14F-4D97-AF65-F5344CB8AC3E}">
        <p14:creationId xmlns:p14="http://schemas.microsoft.com/office/powerpoint/2010/main" val="2596478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Step 4: </a:t>
            </a:r>
            <a:r>
              <a:rPr lang="en-US" dirty="0"/>
              <a:t> </a:t>
            </a:r>
            <a:endParaRPr lang="en-PH" dirty="0"/>
          </a:p>
        </p:txBody>
      </p:sp>
      <p:sp>
        <p:nvSpPr>
          <p:cNvPr id="3" name="Content Placeholder 2"/>
          <p:cNvSpPr>
            <a:spLocks noGrp="1"/>
          </p:cNvSpPr>
          <p:nvPr>
            <p:ph sz="half" idx="1"/>
          </p:nvPr>
        </p:nvSpPr>
        <p:spPr>
          <a:xfrm>
            <a:off x="838200" y="1825625"/>
            <a:ext cx="10515600" cy="4351338"/>
          </a:xfrm>
        </p:spPr>
        <p:txBody>
          <a:bodyPr/>
          <a:lstStyle/>
          <a:p>
            <a:pPr fontAlgn="base"/>
            <a:r>
              <a:rPr lang="en-US" dirty="0"/>
              <a:t>Continue to monitor the person's breathing and pulse until medical help arrives. DO NOT assume that the person's condition is improving if you can no longer hear abnormal breath sounds, such as wheezing.</a:t>
            </a:r>
          </a:p>
        </p:txBody>
      </p:sp>
    </p:spTree>
    <p:extLst>
      <p:ext uri="{BB962C8B-B14F-4D97-AF65-F5344CB8AC3E}">
        <p14:creationId xmlns:p14="http://schemas.microsoft.com/office/powerpoint/2010/main" val="4905825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Sources: </a:t>
            </a:r>
            <a:endParaRPr lang="en-PH" dirty="0"/>
          </a:p>
        </p:txBody>
      </p:sp>
      <p:sp>
        <p:nvSpPr>
          <p:cNvPr id="3" name="Content Placeholder 2"/>
          <p:cNvSpPr>
            <a:spLocks noGrp="1"/>
          </p:cNvSpPr>
          <p:nvPr>
            <p:ph sz="half" idx="1"/>
          </p:nvPr>
        </p:nvSpPr>
        <p:spPr>
          <a:xfrm>
            <a:off x="838200" y="1825625"/>
            <a:ext cx="10515600" cy="4351338"/>
          </a:xfrm>
        </p:spPr>
        <p:txBody>
          <a:bodyPr/>
          <a:lstStyle/>
          <a:p>
            <a:r>
              <a:rPr lang="en-PH" dirty="0">
                <a:hlinkClick r:id="rId2"/>
              </a:rPr>
              <a:t>https://</a:t>
            </a:r>
            <a:r>
              <a:rPr lang="en-PH" dirty="0" smtClean="0">
                <a:hlinkClick r:id="rId2"/>
              </a:rPr>
              <a:t>medlineplus.gov/ency/article/000007.htm?fbclid=IwAR0deenHkh8rgLL_iJE1YpJy1zDQGWdF0fs1vyem7kZ4o0NLNWPmj6XkRNg</a:t>
            </a:r>
            <a:endParaRPr lang="en-PH" dirty="0" smtClean="0"/>
          </a:p>
          <a:p>
            <a:endParaRPr lang="en-US" dirty="0"/>
          </a:p>
          <a:p>
            <a:r>
              <a:rPr lang="en-PH" dirty="0">
                <a:hlinkClick r:id="rId3"/>
              </a:rPr>
              <a:t>https://</a:t>
            </a:r>
            <a:r>
              <a:rPr lang="en-PH" dirty="0" smtClean="0">
                <a:hlinkClick r:id="rId3"/>
              </a:rPr>
              <a:t>www.youtube.com/watch?v=ccr4lKZjHks</a:t>
            </a:r>
            <a:endParaRPr lang="en-PH" dirty="0" smtClean="0"/>
          </a:p>
          <a:p>
            <a:endParaRPr lang="en-PH" dirty="0"/>
          </a:p>
        </p:txBody>
      </p:sp>
    </p:spTree>
    <p:extLst>
      <p:ext uri="{BB962C8B-B14F-4D97-AF65-F5344CB8AC3E}">
        <p14:creationId xmlns:p14="http://schemas.microsoft.com/office/powerpoint/2010/main" val="287902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38083C5-3758-A383-361B-4D97D9604113}"/>
              </a:ext>
            </a:extLst>
          </p:cNvPr>
          <p:cNvSpPr>
            <a:spLocks noGrp="1"/>
          </p:cNvSpPr>
          <p:nvPr>
            <p:ph type="title"/>
          </p:nvPr>
        </p:nvSpPr>
        <p:spPr>
          <a:xfrm>
            <a:off x="838200" y="365125"/>
            <a:ext cx="10515600" cy="1325563"/>
          </a:xfrm>
        </p:spPr>
        <p:txBody>
          <a:bodyPr/>
          <a:lstStyle/>
          <a:p>
            <a:r>
              <a:rPr lang="en-US" dirty="0"/>
              <a:t>Step 3: Apply antibiotic</a:t>
            </a:r>
            <a:endParaRPr lang="en-PH" dirty="0"/>
          </a:p>
        </p:txBody>
      </p:sp>
      <p:sp>
        <p:nvSpPr>
          <p:cNvPr id="5" name="Content Placeholder 2">
            <a:extLst>
              <a:ext uri="{FF2B5EF4-FFF2-40B4-BE49-F238E27FC236}">
                <a16:creationId xmlns:a16="http://schemas.microsoft.com/office/drawing/2014/main" id="{39FCF538-A2B9-7B22-A7BC-EC0AB12AB9D4}"/>
              </a:ext>
            </a:extLst>
          </p:cNvPr>
          <p:cNvSpPr>
            <a:spLocks noGrp="1"/>
          </p:cNvSpPr>
          <p:nvPr>
            <p:ph sz="half" idx="1"/>
          </p:nvPr>
        </p:nvSpPr>
        <p:spPr>
          <a:xfrm>
            <a:off x="838200" y="1825625"/>
            <a:ext cx="5181600" cy="4351338"/>
          </a:xfrm>
        </p:spPr>
        <p:txBody>
          <a:bodyPr/>
          <a:lstStyle/>
          <a:p>
            <a:r>
              <a:rPr lang="en-US" dirty="0"/>
              <a:t>Apply a thin layer of an antibiotic ointment.</a:t>
            </a:r>
            <a:endParaRPr lang="en-PH" dirty="0"/>
          </a:p>
        </p:txBody>
      </p:sp>
      <p:sp>
        <p:nvSpPr>
          <p:cNvPr id="6" name="Content Placeholder 3">
            <a:extLst>
              <a:ext uri="{FF2B5EF4-FFF2-40B4-BE49-F238E27FC236}">
                <a16:creationId xmlns:a16="http://schemas.microsoft.com/office/drawing/2014/main" id="{C9C04324-067B-7F13-6BF9-748A850FA18C}"/>
              </a:ext>
            </a:extLst>
          </p:cNvPr>
          <p:cNvSpPr txBox="1">
            <a:spLocks/>
          </p:cNvSpPr>
          <p:nvPr/>
        </p:nvSpPr>
        <p:spPr>
          <a:xfrm>
            <a:off x="6172200" y="1825625"/>
            <a:ext cx="5181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p>
          <a:p>
            <a:pPr marL="0" indent="0">
              <a:buFont typeface="Arial" panose="020B0604020202020204" pitchFamily="34" charset="0"/>
              <a:buNone/>
            </a:pPr>
            <a:endParaRPr lang="en-PH"/>
          </a:p>
          <a:p>
            <a:pPr marL="0" indent="0">
              <a:buFont typeface="Arial" panose="020B0604020202020204" pitchFamily="34" charset="0"/>
              <a:buNone/>
            </a:pPr>
            <a:endParaRPr lang="en-PH"/>
          </a:p>
          <a:p>
            <a:pPr marL="0" indent="0">
              <a:buFont typeface="Arial" panose="020B0604020202020204" pitchFamily="34" charset="0"/>
              <a:buNone/>
            </a:pPr>
            <a:endParaRPr lang="en-PH"/>
          </a:p>
          <a:p>
            <a:pPr marL="0" indent="0">
              <a:buFont typeface="Arial" panose="020B0604020202020204" pitchFamily="34" charset="0"/>
              <a:buNone/>
            </a:pPr>
            <a:endParaRPr lang="en-PH"/>
          </a:p>
          <a:p>
            <a:pPr marL="0" indent="0">
              <a:buFont typeface="Arial" panose="020B0604020202020204" pitchFamily="34" charset="0"/>
              <a:buNone/>
            </a:pPr>
            <a:endParaRPr lang="en-PH"/>
          </a:p>
          <a:p>
            <a:pPr marL="0" indent="0">
              <a:buFont typeface="Arial" panose="020B0604020202020204" pitchFamily="34" charset="0"/>
              <a:buNone/>
            </a:pPr>
            <a:endParaRPr lang="en-PH"/>
          </a:p>
          <a:p>
            <a:pPr marL="0" indent="0" algn="ctr">
              <a:buFont typeface="Arial" panose="020B0604020202020204" pitchFamily="34" charset="0"/>
              <a:buNone/>
            </a:pPr>
            <a:r>
              <a:rPr lang="en-PH"/>
              <a:t>0:31</a:t>
            </a:r>
            <a:endParaRPr lang="en-PH" dirty="0"/>
          </a:p>
        </p:txBody>
      </p:sp>
      <p:pic>
        <p:nvPicPr>
          <p:cNvPr id="7" name="Picture 6">
            <a:extLst>
              <a:ext uri="{FF2B5EF4-FFF2-40B4-BE49-F238E27FC236}">
                <a16:creationId xmlns:a16="http://schemas.microsoft.com/office/drawing/2014/main" id="{AC7FE0A8-9E27-9373-5A11-D931C0B3F4CB}"/>
              </a:ext>
            </a:extLst>
          </p:cNvPr>
          <p:cNvPicPr>
            <a:picLocks noChangeAspect="1"/>
          </p:cNvPicPr>
          <p:nvPr/>
        </p:nvPicPr>
        <p:blipFill>
          <a:blip r:embed="rId2"/>
          <a:stretch>
            <a:fillRect/>
          </a:stretch>
        </p:blipFill>
        <p:spPr>
          <a:xfrm>
            <a:off x="6545723" y="1825625"/>
            <a:ext cx="4434553" cy="3288242"/>
          </a:xfrm>
          <a:prstGeom prst="rect">
            <a:avLst/>
          </a:prstGeom>
        </p:spPr>
      </p:pic>
    </p:spTree>
    <p:extLst>
      <p:ext uri="{BB962C8B-B14F-4D97-AF65-F5344CB8AC3E}">
        <p14:creationId xmlns:p14="http://schemas.microsoft.com/office/powerpoint/2010/main" val="3694647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88A07B-E143-9036-D1D1-54B0397DCFB7}"/>
              </a:ext>
            </a:extLst>
          </p:cNvPr>
          <p:cNvSpPr>
            <a:spLocks noGrp="1"/>
          </p:cNvSpPr>
          <p:nvPr>
            <p:ph type="title"/>
          </p:nvPr>
        </p:nvSpPr>
        <p:spPr>
          <a:xfrm>
            <a:off x="838200" y="365125"/>
            <a:ext cx="10515600" cy="1325563"/>
          </a:xfrm>
        </p:spPr>
        <p:txBody>
          <a:bodyPr/>
          <a:lstStyle/>
          <a:p>
            <a:r>
              <a:rPr lang="en-US" dirty="0"/>
              <a:t>Step 4: Cover the wound</a:t>
            </a:r>
            <a:endParaRPr lang="en-PH" dirty="0"/>
          </a:p>
        </p:txBody>
      </p:sp>
      <p:sp>
        <p:nvSpPr>
          <p:cNvPr id="5" name="Content Placeholder 2">
            <a:extLst>
              <a:ext uri="{FF2B5EF4-FFF2-40B4-BE49-F238E27FC236}">
                <a16:creationId xmlns:a16="http://schemas.microsoft.com/office/drawing/2014/main" id="{4E1B16CC-BEB2-164C-DFF5-D14FA9C41605}"/>
              </a:ext>
            </a:extLst>
          </p:cNvPr>
          <p:cNvSpPr>
            <a:spLocks noGrp="1"/>
          </p:cNvSpPr>
          <p:nvPr>
            <p:ph sz="half" idx="1"/>
          </p:nvPr>
        </p:nvSpPr>
        <p:spPr>
          <a:xfrm>
            <a:off x="838200" y="1825625"/>
            <a:ext cx="5181600" cy="4351338"/>
          </a:xfrm>
        </p:spPr>
        <p:txBody>
          <a:bodyPr/>
          <a:lstStyle/>
          <a:p>
            <a:r>
              <a:rPr lang="en-US" dirty="0"/>
              <a:t>Apply a thin bandage or rolled gauze directly over the wound with pressure. </a:t>
            </a:r>
          </a:p>
          <a:p>
            <a:endParaRPr lang="en-US" dirty="0"/>
          </a:p>
          <a:p>
            <a:r>
              <a:rPr lang="en-US" dirty="0"/>
              <a:t>Secure with micropore tape on the wound dressing.</a:t>
            </a:r>
          </a:p>
          <a:p>
            <a:pPr marL="0" indent="0">
              <a:buNone/>
            </a:pPr>
            <a:endParaRPr lang="en-US" dirty="0" smtClean="0"/>
          </a:p>
          <a:p>
            <a:pPr marL="0" indent="0">
              <a:buNone/>
            </a:pPr>
            <a:r>
              <a:rPr lang="en-US" dirty="0" smtClean="0"/>
              <a:t>Wash hands after giving care</a:t>
            </a:r>
            <a:endParaRPr lang="en-PH" dirty="0"/>
          </a:p>
        </p:txBody>
      </p:sp>
      <p:sp>
        <p:nvSpPr>
          <p:cNvPr id="6" name="Content Placeholder 3">
            <a:extLst>
              <a:ext uri="{FF2B5EF4-FFF2-40B4-BE49-F238E27FC236}">
                <a16:creationId xmlns:a16="http://schemas.microsoft.com/office/drawing/2014/main" id="{F7189B7B-C9C7-ADD5-FA85-95EEFBDE31F9}"/>
              </a:ext>
            </a:extLst>
          </p:cNvPr>
          <p:cNvSpPr txBox="1">
            <a:spLocks/>
          </p:cNvSpPr>
          <p:nvPr/>
        </p:nvSpPr>
        <p:spPr>
          <a:xfrm>
            <a:off x="6172200" y="1825625"/>
            <a:ext cx="5181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p>
          <a:p>
            <a:pPr marL="0" indent="0">
              <a:buFont typeface="Arial" panose="020B0604020202020204" pitchFamily="34" charset="0"/>
              <a:buNone/>
            </a:pPr>
            <a:endParaRPr lang="en-PH"/>
          </a:p>
          <a:p>
            <a:pPr marL="0" indent="0">
              <a:buFont typeface="Arial" panose="020B0604020202020204" pitchFamily="34" charset="0"/>
              <a:buNone/>
            </a:pPr>
            <a:endParaRPr lang="en-PH"/>
          </a:p>
          <a:p>
            <a:pPr marL="0" indent="0">
              <a:buFont typeface="Arial" panose="020B0604020202020204" pitchFamily="34" charset="0"/>
              <a:buNone/>
            </a:pPr>
            <a:endParaRPr lang="en-PH"/>
          </a:p>
          <a:p>
            <a:pPr marL="0" indent="0">
              <a:buFont typeface="Arial" panose="020B0604020202020204" pitchFamily="34" charset="0"/>
              <a:buNone/>
            </a:pPr>
            <a:endParaRPr lang="en-PH"/>
          </a:p>
          <a:p>
            <a:pPr marL="0" indent="0">
              <a:buFont typeface="Arial" panose="020B0604020202020204" pitchFamily="34" charset="0"/>
              <a:buNone/>
            </a:pPr>
            <a:endParaRPr lang="en-PH"/>
          </a:p>
          <a:p>
            <a:pPr marL="0" indent="0">
              <a:buFont typeface="Arial" panose="020B0604020202020204" pitchFamily="34" charset="0"/>
              <a:buNone/>
            </a:pPr>
            <a:endParaRPr lang="en-PH"/>
          </a:p>
          <a:p>
            <a:pPr marL="0" indent="0" algn="ctr">
              <a:buFont typeface="Arial" panose="020B0604020202020204" pitchFamily="34" charset="0"/>
              <a:buNone/>
            </a:pPr>
            <a:r>
              <a:rPr lang="en-PH"/>
              <a:t>0:36</a:t>
            </a:r>
            <a:endParaRPr lang="en-PH" dirty="0"/>
          </a:p>
        </p:txBody>
      </p:sp>
      <p:pic>
        <p:nvPicPr>
          <p:cNvPr id="7" name="Picture 6">
            <a:extLst>
              <a:ext uri="{FF2B5EF4-FFF2-40B4-BE49-F238E27FC236}">
                <a16:creationId xmlns:a16="http://schemas.microsoft.com/office/drawing/2014/main" id="{BF9B7F4D-7DBB-CCC6-BF37-ED0E3FD41F72}"/>
              </a:ext>
            </a:extLst>
          </p:cNvPr>
          <p:cNvPicPr>
            <a:picLocks noChangeAspect="1"/>
          </p:cNvPicPr>
          <p:nvPr/>
        </p:nvPicPr>
        <p:blipFill>
          <a:blip r:embed="rId2"/>
          <a:stretch>
            <a:fillRect/>
          </a:stretch>
        </p:blipFill>
        <p:spPr>
          <a:xfrm>
            <a:off x="6456370" y="1825625"/>
            <a:ext cx="4613259" cy="3135842"/>
          </a:xfrm>
          <a:prstGeom prst="rect">
            <a:avLst/>
          </a:prstGeom>
        </p:spPr>
      </p:pic>
    </p:spTree>
    <p:extLst>
      <p:ext uri="{BB962C8B-B14F-4D97-AF65-F5344CB8AC3E}">
        <p14:creationId xmlns:p14="http://schemas.microsoft.com/office/powerpoint/2010/main" val="1991734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6000" b="1" dirty="0"/>
              <a:t>PUNCTURE</a:t>
            </a:r>
            <a:endParaRPr lang="en-PH" sz="6000" b="1" dirty="0"/>
          </a:p>
        </p:txBody>
      </p:sp>
      <p:pic>
        <p:nvPicPr>
          <p:cNvPr id="4" name="Picture 6" descr="ED approach to electrical toothbrush associated hand injury, a unique case  of non-oropharyngeal injury - The American Journal of Emergency Medicine">
            <a:extLst>
              <a:ext uri="{FF2B5EF4-FFF2-40B4-BE49-F238E27FC236}">
                <a16:creationId xmlns:a16="http://schemas.microsoft.com/office/drawing/2014/main" id="{968ED729-8C63-D545-4950-7DF548CF123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79028" y="1690688"/>
            <a:ext cx="4033944" cy="4033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6249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CDE5698-5022-5066-0B15-5D02E1809DCD}"/>
              </a:ext>
            </a:extLst>
          </p:cNvPr>
          <p:cNvSpPr>
            <a:spLocks noGrp="1"/>
          </p:cNvSpPr>
          <p:nvPr>
            <p:ph type="title"/>
          </p:nvPr>
        </p:nvSpPr>
        <p:spPr>
          <a:xfrm>
            <a:off x="838200" y="365125"/>
            <a:ext cx="10515600" cy="1325563"/>
          </a:xfrm>
        </p:spPr>
        <p:txBody>
          <a:bodyPr/>
          <a:lstStyle/>
          <a:p>
            <a:pPr algn="ctr"/>
            <a:r>
              <a:rPr lang="en-US" b="1" dirty="0">
                <a:solidFill>
                  <a:srgbClr val="FF0000"/>
                </a:solidFill>
              </a:rPr>
              <a:t>Warning!</a:t>
            </a:r>
            <a:endParaRPr lang="en-PH" b="1" dirty="0">
              <a:solidFill>
                <a:srgbClr val="FF0000"/>
              </a:solidFill>
            </a:endParaRPr>
          </a:p>
        </p:txBody>
      </p:sp>
      <p:sp>
        <p:nvSpPr>
          <p:cNvPr id="5" name="Content Placeholder 2">
            <a:extLst>
              <a:ext uri="{FF2B5EF4-FFF2-40B4-BE49-F238E27FC236}">
                <a16:creationId xmlns:a16="http://schemas.microsoft.com/office/drawing/2014/main" id="{9D20D58D-97B8-1A0A-8E04-EE476D3A9783}"/>
              </a:ext>
            </a:extLst>
          </p:cNvPr>
          <p:cNvSpPr>
            <a:spLocks noGrp="1"/>
          </p:cNvSpPr>
          <p:nvPr>
            <p:ph idx="1"/>
          </p:nvPr>
        </p:nvSpPr>
        <p:spPr>
          <a:xfrm>
            <a:off x="838200" y="1825625"/>
            <a:ext cx="10515600" cy="4351338"/>
          </a:xfrm>
        </p:spPr>
        <p:txBody>
          <a:bodyPr/>
          <a:lstStyle/>
          <a:p>
            <a:r>
              <a:rPr lang="en-US" dirty="0"/>
              <a:t>If there are objects stuck in the wound, </a:t>
            </a:r>
            <a:r>
              <a:rPr lang="en-US" b="1" dirty="0">
                <a:solidFill>
                  <a:srgbClr val="FF0000"/>
                </a:solidFill>
              </a:rPr>
              <a:t>DO NOT </a:t>
            </a:r>
            <a:r>
              <a:rPr lang="en-US" dirty="0"/>
              <a:t>attempt to remove them. Wait for medical personnel to arrive</a:t>
            </a:r>
          </a:p>
          <a:p>
            <a:endParaRPr lang="en-US" dirty="0"/>
          </a:p>
          <a:p>
            <a:endParaRPr lang="en-PH" dirty="0"/>
          </a:p>
        </p:txBody>
      </p:sp>
      <p:sp>
        <p:nvSpPr>
          <p:cNvPr id="6" name="AutoShape 4">
            <a:extLst>
              <a:ext uri="{FF2B5EF4-FFF2-40B4-BE49-F238E27FC236}">
                <a16:creationId xmlns:a16="http://schemas.microsoft.com/office/drawing/2014/main" id="{DAD30294-9423-22D9-F571-A956246B736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H"/>
          </a:p>
        </p:txBody>
      </p:sp>
      <p:pic>
        <p:nvPicPr>
          <p:cNvPr id="7" name="Picture 6">
            <a:extLst>
              <a:ext uri="{FF2B5EF4-FFF2-40B4-BE49-F238E27FC236}">
                <a16:creationId xmlns:a16="http://schemas.microsoft.com/office/drawing/2014/main" id="{294EBCD3-B12D-BC41-14CB-E26BB133A680}"/>
              </a:ext>
            </a:extLst>
          </p:cNvPr>
          <p:cNvPicPr>
            <a:picLocks noChangeAspect="1"/>
          </p:cNvPicPr>
          <p:nvPr/>
        </p:nvPicPr>
        <p:blipFill>
          <a:blip r:embed="rId2"/>
          <a:stretch>
            <a:fillRect/>
          </a:stretch>
        </p:blipFill>
        <p:spPr>
          <a:xfrm>
            <a:off x="4005286" y="2841460"/>
            <a:ext cx="4181428" cy="3033698"/>
          </a:xfrm>
          <a:prstGeom prst="rect">
            <a:avLst/>
          </a:prstGeom>
        </p:spPr>
      </p:pic>
    </p:spTree>
    <p:extLst>
      <p:ext uri="{BB962C8B-B14F-4D97-AF65-F5344CB8AC3E}">
        <p14:creationId xmlns:p14="http://schemas.microsoft.com/office/powerpoint/2010/main" val="3270435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8149AD5-9F32-CEEB-CE3D-DEEECB37ECCB}"/>
              </a:ext>
            </a:extLst>
          </p:cNvPr>
          <p:cNvSpPr>
            <a:spLocks noGrp="1"/>
          </p:cNvSpPr>
          <p:nvPr>
            <p:ph type="title"/>
          </p:nvPr>
        </p:nvSpPr>
        <p:spPr>
          <a:xfrm>
            <a:off x="838200" y="365125"/>
            <a:ext cx="10515600" cy="1325563"/>
          </a:xfrm>
        </p:spPr>
        <p:txBody>
          <a:bodyPr/>
          <a:lstStyle/>
          <a:p>
            <a:r>
              <a:rPr lang="en-US" dirty="0"/>
              <a:t>Step 1: Stop the bleeding</a:t>
            </a:r>
            <a:endParaRPr lang="en-PH" dirty="0"/>
          </a:p>
        </p:txBody>
      </p:sp>
      <p:sp>
        <p:nvSpPr>
          <p:cNvPr id="5" name="Content Placeholder 2">
            <a:extLst>
              <a:ext uri="{FF2B5EF4-FFF2-40B4-BE49-F238E27FC236}">
                <a16:creationId xmlns:a16="http://schemas.microsoft.com/office/drawing/2014/main" id="{39B09833-0EF3-6BE6-DEBC-E55788CC9226}"/>
              </a:ext>
            </a:extLst>
          </p:cNvPr>
          <p:cNvSpPr>
            <a:spLocks noGrp="1"/>
          </p:cNvSpPr>
          <p:nvPr>
            <p:ph sz="half" idx="1"/>
          </p:nvPr>
        </p:nvSpPr>
        <p:spPr>
          <a:xfrm>
            <a:off x="838200" y="1825625"/>
            <a:ext cx="5181600" cy="4351338"/>
          </a:xfrm>
        </p:spPr>
        <p:txBody>
          <a:bodyPr/>
          <a:lstStyle/>
          <a:p>
            <a:r>
              <a:rPr lang="en-US" dirty="0"/>
              <a:t>Apply gentle pressure with a clean bandage or cloth, and keep that part of your body elevated above the heart, if possible</a:t>
            </a:r>
          </a:p>
        </p:txBody>
      </p:sp>
      <p:sp>
        <p:nvSpPr>
          <p:cNvPr id="6" name="Content Placeholder 3">
            <a:extLst>
              <a:ext uri="{FF2B5EF4-FFF2-40B4-BE49-F238E27FC236}">
                <a16:creationId xmlns:a16="http://schemas.microsoft.com/office/drawing/2014/main" id="{5DB5440C-CA2C-D84B-1796-71AE5B587F2E}"/>
              </a:ext>
            </a:extLst>
          </p:cNvPr>
          <p:cNvSpPr txBox="1">
            <a:spLocks/>
          </p:cNvSpPr>
          <p:nvPr/>
        </p:nvSpPr>
        <p:spPr>
          <a:xfrm>
            <a:off x="6172200" y="1825625"/>
            <a:ext cx="5181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endParaRPr lang="en-PH"/>
          </a:p>
          <a:p>
            <a:endParaRPr lang="en-PH"/>
          </a:p>
          <a:p>
            <a:endParaRPr lang="en-PH"/>
          </a:p>
          <a:p>
            <a:endParaRPr lang="en-PH"/>
          </a:p>
          <a:p>
            <a:endParaRPr lang="en-PH"/>
          </a:p>
          <a:p>
            <a:pPr marL="0" indent="0" algn="ctr">
              <a:buFont typeface="Arial" panose="020B0604020202020204" pitchFamily="34" charset="0"/>
              <a:buNone/>
            </a:pPr>
            <a:r>
              <a:rPr lang="en-PH"/>
              <a:t>0:13</a:t>
            </a:r>
            <a:endParaRPr lang="en-PH" dirty="0"/>
          </a:p>
        </p:txBody>
      </p:sp>
      <p:pic>
        <p:nvPicPr>
          <p:cNvPr id="7" name="Picture 6">
            <a:extLst>
              <a:ext uri="{FF2B5EF4-FFF2-40B4-BE49-F238E27FC236}">
                <a16:creationId xmlns:a16="http://schemas.microsoft.com/office/drawing/2014/main" id="{E9E96EFF-7A3B-55E4-C522-30B0CDAB50BA}"/>
              </a:ext>
            </a:extLst>
          </p:cNvPr>
          <p:cNvPicPr>
            <a:picLocks noChangeAspect="1"/>
          </p:cNvPicPr>
          <p:nvPr/>
        </p:nvPicPr>
        <p:blipFill>
          <a:blip r:embed="rId2"/>
          <a:stretch>
            <a:fillRect/>
          </a:stretch>
        </p:blipFill>
        <p:spPr>
          <a:xfrm>
            <a:off x="6172200" y="1825625"/>
            <a:ext cx="5181600" cy="2573586"/>
          </a:xfrm>
          <a:prstGeom prst="rect">
            <a:avLst/>
          </a:prstGeom>
        </p:spPr>
      </p:pic>
    </p:spTree>
    <p:extLst>
      <p:ext uri="{BB962C8B-B14F-4D97-AF65-F5344CB8AC3E}">
        <p14:creationId xmlns:p14="http://schemas.microsoft.com/office/powerpoint/2010/main" val="34604993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852</TotalTime>
  <Words>1288</Words>
  <Application>Microsoft Office PowerPoint</Application>
  <PresentationFormat>Widescreen</PresentationFormat>
  <Paragraphs>262</Paragraphs>
  <Slides>47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Calibri Light</vt:lpstr>
      <vt:lpstr>Open Sans</vt:lpstr>
      <vt:lpstr>Office Theme</vt:lpstr>
      <vt:lpstr>PowerPoint Presentation</vt:lpstr>
      <vt:lpstr>Step 1 sa lahat</vt:lpstr>
      <vt:lpstr>Step 1: Stop the bleeding</vt:lpstr>
      <vt:lpstr>Step 2: Clean the wound</vt:lpstr>
      <vt:lpstr>Step 3: Apply antibiotic</vt:lpstr>
      <vt:lpstr>Step 4: Cover the wound</vt:lpstr>
      <vt:lpstr>PUNCTURE</vt:lpstr>
      <vt:lpstr>Warning!</vt:lpstr>
      <vt:lpstr>Step 1: Stop the bleeding</vt:lpstr>
      <vt:lpstr>Step 2: Clean the wound</vt:lpstr>
      <vt:lpstr>Step 3: Wait for the medical personnel</vt:lpstr>
      <vt:lpstr>LACERATION</vt:lpstr>
      <vt:lpstr>Step 1: Stop the bleeding</vt:lpstr>
      <vt:lpstr>Step 2: Clean the wound</vt:lpstr>
      <vt:lpstr>Step 4: Cover the wound</vt:lpstr>
      <vt:lpstr>Sources:</vt:lpstr>
      <vt:lpstr>PowerPoint Presentation</vt:lpstr>
      <vt:lpstr>Note: Remove jewelries if present</vt:lpstr>
      <vt:lpstr>Step 1: Cool the burn</vt:lpstr>
      <vt:lpstr>Step 2: Do not apply anything (magkaiba for 1st and 2nd)</vt:lpstr>
      <vt:lpstr>Step 3: Dress the wound</vt:lpstr>
      <vt:lpstr>sources</vt:lpstr>
      <vt:lpstr>PowerPoint Presentation</vt:lpstr>
      <vt:lpstr>Step 1: Cold compress</vt:lpstr>
      <vt:lpstr>Sources</vt:lpstr>
      <vt:lpstr>Electric Shock (Nakuryente)</vt:lpstr>
      <vt:lpstr>Caution</vt:lpstr>
      <vt:lpstr>When to seek emergency care</vt:lpstr>
      <vt:lpstr>Steps while waiting for medical help STEP 1: Separate the Person From the Current Source</vt:lpstr>
      <vt:lpstr>STEP 2: Do CPR, if Capable (call emergency na agad)</vt:lpstr>
      <vt:lpstr>Sources:</vt:lpstr>
      <vt:lpstr>Chemical Poisoning</vt:lpstr>
      <vt:lpstr>Common Symptoms of chemical poisoning</vt:lpstr>
      <vt:lpstr>What to do while waiting for help Swallowed Poison STEP 1: Comfortable position</vt:lpstr>
      <vt:lpstr> STEP 2: Determine the cause of the poisoning</vt:lpstr>
      <vt:lpstr>Step 3: Wait the medical personnel</vt:lpstr>
      <vt:lpstr>Inhalation</vt:lpstr>
      <vt:lpstr>Skin spill</vt:lpstr>
      <vt:lpstr>Others (manual type)</vt:lpstr>
      <vt:lpstr>Sources:</vt:lpstr>
      <vt:lpstr>SHORTNESS OF BREATH</vt:lpstr>
      <vt:lpstr>Symptoms:</vt:lpstr>
      <vt:lpstr>Step 1:</vt:lpstr>
      <vt:lpstr>Step 2:</vt:lpstr>
      <vt:lpstr>Step 3:</vt:lpstr>
      <vt:lpstr>Step 4:  </vt:lpstr>
      <vt:lpstr>Sources: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Roniel</dc:creator>
  <cp:lastModifiedBy>Roniel</cp:lastModifiedBy>
  <cp:revision>30</cp:revision>
  <dcterms:created xsi:type="dcterms:W3CDTF">2022-10-28T13:31:59Z</dcterms:created>
  <dcterms:modified xsi:type="dcterms:W3CDTF">2022-11-25T02:38:07Z</dcterms:modified>
</cp:coreProperties>
</file>